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Lst>
  <p:notesMasterIdLst>
    <p:notesMasterId r:id="rId101"/>
  </p:notesMasterIdLst>
  <p:sldIdLst>
    <p:sldId id="286" r:id="rId5"/>
    <p:sldId id="285" r:id="rId6"/>
    <p:sldId id="284" r:id="rId7"/>
    <p:sldId id="256" r:id="rId8"/>
    <p:sldId id="257" r:id="rId9"/>
    <p:sldId id="261" r:id="rId10"/>
    <p:sldId id="262" r:id="rId11"/>
    <p:sldId id="263" r:id="rId12"/>
    <p:sldId id="265" r:id="rId13"/>
    <p:sldId id="266" r:id="rId14"/>
    <p:sldId id="267" r:id="rId15"/>
    <p:sldId id="268" r:id="rId16"/>
    <p:sldId id="269" r:id="rId17"/>
    <p:sldId id="270" r:id="rId18"/>
    <p:sldId id="271" r:id="rId19"/>
    <p:sldId id="272" r:id="rId20"/>
    <p:sldId id="273" r:id="rId21"/>
    <p:sldId id="274" r:id="rId22"/>
    <p:sldId id="275" r:id="rId23"/>
    <p:sldId id="305" r:id="rId24"/>
    <p:sldId id="308" r:id="rId25"/>
    <p:sldId id="309" r:id="rId26"/>
    <p:sldId id="310" r:id="rId27"/>
    <p:sldId id="311" r:id="rId28"/>
    <p:sldId id="276" r:id="rId29"/>
    <p:sldId id="277" r:id="rId30"/>
    <p:sldId id="278" r:id="rId31"/>
    <p:sldId id="279" r:id="rId32"/>
    <p:sldId id="280" r:id="rId33"/>
    <p:sldId id="281" r:id="rId34"/>
    <p:sldId id="334" r:id="rId35"/>
    <p:sldId id="335" r:id="rId36"/>
    <p:sldId id="336" r:id="rId37"/>
    <p:sldId id="337" r:id="rId38"/>
    <p:sldId id="338" r:id="rId39"/>
    <p:sldId id="339" r:id="rId40"/>
    <p:sldId id="340" r:id="rId41"/>
    <p:sldId id="342" r:id="rId42"/>
    <p:sldId id="341" r:id="rId43"/>
    <p:sldId id="343" r:id="rId44"/>
    <p:sldId id="344" r:id="rId45"/>
    <p:sldId id="345" r:id="rId46"/>
    <p:sldId id="283" r:id="rId47"/>
    <p:sldId id="282" r:id="rId48"/>
    <p:sldId id="287" r:id="rId49"/>
    <p:sldId id="288" r:id="rId50"/>
    <p:sldId id="289" r:id="rId51"/>
    <p:sldId id="290" r:id="rId52"/>
    <p:sldId id="349" r:id="rId53"/>
    <p:sldId id="350" r:id="rId54"/>
    <p:sldId id="351" r:id="rId55"/>
    <p:sldId id="312" r:id="rId56"/>
    <p:sldId id="291" r:id="rId57"/>
    <p:sldId id="292" r:id="rId58"/>
    <p:sldId id="293" r:id="rId59"/>
    <p:sldId id="294" r:id="rId60"/>
    <p:sldId id="295" r:id="rId61"/>
    <p:sldId id="296" r:id="rId62"/>
    <p:sldId id="297" r:id="rId63"/>
    <p:sldId id="306" r:id="rId64"/>
    <p:sldId id="313" r:id="rId65"/>
    <p:sldId id="314" r:id="rId66"/>
    <p:sldId id="298" r:id="rId67"/>
    <p:sldId id="299" r:id="rId68"/>
    <p:sldId id="300" r:id="rId69"/>
    <p:sldId id="301" r:id="rId70"/>
    <p:sldId id="302" r:id="rId71"/>
    <p:sldId id="303" r:id="rId72"/>
    <p:sldId id="304" r:id="rId73"/>
    <p:sldId id="315" r:id="rId74"/>
    <p:sldId id="322" r:id="rId75"/>
    <p:sldId id="323" r:id="rId76"/>
    <p:sldId id="324" r:id="rId77"/>
    <p:sldId id="325" r:id="rId78"/>
    <p:sldId id="318" r:id="rId79"/>
    <p:sldId id="319" r:id="rId80"/>
    <p:sldId id="358" r:id="rId81"/>
    <p:sldId id="359" r:id="rId82"/>
    <p:sldId id="360" r:id="rId83"/>
    <p:sldId id="361" r:id="rId84"/>
    <p:sldId id="362" r:id="rId85"/>
    <p:sldId id="363" r:id="rId86"/>
    <p:sldId id="364" r:id="rId87"/>
    <p:sldId id="365" r:id="rId88"/>
    <p:sldId id="366" r:id="rId89"/>
    <p:sldId id="367" r:id="rId90"/>
    <p:sldId id="317" r:id="rId91"/>
    <p:sldId id="320" r:id="rId92"/>
    <p:sldId id="321" r:id="rId93"/>
    <p:sldId id="316" r:id="rId94"/>
    <p:sldId id="346" r:id="rId95"/>
    <p:sldId id="353" r:id="rId96"/>
    <p:sldId id="354" r:id="rId97"/>
    <p:sldId id="355" r:id="rId98"/>
    <p:sldId id="356" r:id="rId99"/>
    <p:sldId id="368" r:id="rId100"/>
  </p:sldIdLst>
  <p:sldSz cx="9144000" cy="6858000" type="screen4x3"/>
  <p:notesSz cx="6858000" cy="9144000"/>
  <p:defaultTextStyle>
    <a:defPPr>
      <a:defRPr lang="en-GB"/>
    </a:defPPr>
    <a:lvl1pPr algn="l" defTabSz="449263" rtl="0" fontAlgn="base">
      <a:spcBef>
        <a:spcPct val="0"/>
      </a:spcBef>
      <a:spcAft>
        <a:spcPct val="0"/>
      </a:spcAft>
      <a:defRPr b="1" i="1" kern="1200">
        <a:solidFill>
          <a:schemeClr val="bg1"/>
        </a:solidFill>
        <a:latin typeface="Arial" charset="0"/>
        <a:ea typeface="Arial Unicode MS" pitchFamily="34" charset="-128"/>
        <a:cs typeface="Arial Unicode MS" pitchFamily="34" charset="-128"/>
      </a:defRPr>
    </a:lvl1pPr>
    <a:lvl2pPr marL="742950" indent="-285750" algn="l" defTabSz="449263" rtl="0" fontAlgn="base">
      <a:spcBef>
        <a:spcPct val="0"/>
      </a:spcBef>
      <a:spcAft>
        <a:spcPct val="0"/>
      </a:spcAft>
      <a:defRPr b="1" i="1" kern="1200">
        <a:solidFill>
          <a:schemeClr val="bg1"/>
        </a:solidFill>
        <a:latin typeface="Arial" charset="0"/>
        <a:ea typeface="Arial Unicode MS" pitchFamily="34" charset="-128"/>
        <a:cs typeface="Arial Unicode MS" pitchFamily="34" charset="-128"/>
      </a:defRPr>
    </a:lvl2pPr>
    <a:lvl3pPr marL="1143000" indent="-228600" algn="l" defTabSz="449263" rtl="0" fontAlgn="base">
      <a:spcBef>
        <a:spcPct val="0"/>
      </a:spcBef>
      <a:spcAft>
        <a:spcPct val="0"/>
      </a:spcAft>
      <a:defRPr b="1" i="1" kern="1200">
        <a:solidFill>
          <a:schemeClr val="bg1"/>
        </a:solidFill>
        <a:latin typeface="Arial" charset="0"/>
        <a:ea typeface="Arial Unicode MS" pitchFamily="34" charset="-128"/>
        <a:cs typeface="Arial Unicode MS" pitchFamily="34" charset="-128"/>
      </a:defRPr>
    </a:lvl3pPr>
    <a:lvl4pPr marL="1600200" indent="-228600" algn="l" defTabSz="449263" rtl="0" fontAlgn="base">
      <a:spcBef>
        <a:spcPct val="0"/>
      </a:spcBef>
      <a:spcAft>
        <a:spcPct val="0"/>
      </a:spcAft>
      <a:defRPr b="1" i="1" kern="1200">
        <a:solidFill>
          <a:schemeClr val="bg1"/>
        </a:solidFill>
        <a:latin typeface="Arial" charset="0"/>
        <a:ea typeface="Arial Unicode MS" pitchFamily="34" charset="-128"/>
        <a:cs typeface="Arial Unicode MS" pitchFamily="34" charset="-128"/>
      </a:defRPr>
    </a:lvl4pPr>
    <a:lvl5pPr marL="2057400" indent="-228600" algn="l" defTabSz="449263" rtl="0" fontAlgn="base">
      <a:spcBef>
        <a:spcPct val="0"/>
      </a:spcBef>
      <a:spcAft>
        <a:spcPct val="0"/>
      </a:spcAft>
      <a:defRPr b="1" i="1" kern="1200">
        <a:solidFill>
          <a:schemeClr val="bg1"/>
        </a:solidFill>
        <a:latin typeface="Arial" charset="0"/>
        <a:ea typeface="Arial Unicode MS" pitchFamily="34" charset="-128"/>
        <a:cs typeface="Arial Unicode MS" pitchFamily="34" charset="-128"/>
      </a:defRPr>
    </a:lvl5pPr>
    <a:lvl6pPr marL="2286000" algn="l" defTabSz="914400" rtl="0" eaLnBrk="1" latinLnBrk="0" hangingPunct="1">
      <a:defRPr b="1" i="1" kern="1200">
        <a:solidFill>
          <a:schemeClr val="bg1"/>
        </a:solidFill>
        <a:latin typeface="Arial" charset="0"/>
        <a:ea typeface="Arial Unicode MS" pitchFamily="34" charset="-128"/>
        <a:cs typeface="Arial Unicode MS" pitchFamily="34" charset="-128"/>
      </a:defRPr>
    </a:lvl6pPr>
    <a:lvl7pPr marL="2743200" algn="l" defTabSz="914400" rtl="0" eaLnBrk="1" latinLnBrk="0" hangingPunct="1">
      <a:defRPr b="1" i="1" kern="1200">
        <a:solidFill>
          <a:schemeClr val="bg1"/>
        </a:solidFill>
        <a:latin typeface="Arial" charset="0"/>
        <a:ea typeface="Arial Unicode MS" pitchFamily="34" charset="-128"/>
        <a:cs typeface="Arial Unicode MS" pitchFamily="34" charset="-128"/>
      </a:defRPr>
    </a:lvl7pPr>
    <a:lvl8pPr marL="3200400" algn="l" defTabSz="914400" rtl="0" eaLnBrk="1" latinLnBrk="0" hangingPunct="1">
      <a:defRPr b="1" i="1" kern="1200">
        <a:solidFill>
          <a:schemeClr val="bg1"/>
        </a:solidFill>
        <a:latin typeface="Arial" charset="0"/>
        <a:ea typeface="Arial Unicode MS" pitchFamily="34" charset="-128"/>
        <a:cs typeface="Arial Unicode MS" pitchFamily="34" charset="-128"/>
      </a:defRPr>
    </a:lvl8pPr>
    <a:lvl9pPr marL="3657600" algn="l" defTabSz="914400" rtl="0" eaLnBrk="1" latinLnBrk="0" hangingPunct="1">
      <a:defRPr b="1" i="1" kern="1200">
        <a:solidFill>
          <a:schemeClr val="bg1"/>
        </a:solidFill>
        <a:latin typeface="Arial" charset="0"/>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CC6600"/>
    <a:srgbClr val="F7EFB3"/>
    <a:srgbClr val="2C3406"/>
    <a:srgbClr val="868F0F"/>
    <a:srgbClr val="374107"/>
    <a:srgbClr val="4D4D4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63" autoAdjust="0"/>
    <p:restoredTop sz="99484" autoAdjust="0"/>
  </p:normalViewPr>
  <p:slideViewPr>
    <p:cSldViewPr>
      <p:cViewPr varScale="1">
        <p:scale>
          <a:sx n="79" d="100"/>
          <a:sy n="79" d="100"/>
        </p:scale>
        <p:origin x="-900" y="-90"/>
      </p:cViewPr>
      <p:guideLst>
        <p:guide orient="horz" pos="2160"/>
        <p:guide pos="2880"/>
      </p:guideLst>
    </p:cSldViewPr>
  </p:slideViewPr>
  <p:outlineViewPr>
    <p:cViewPr varScale="1">
      <p:scale>
        <a:sx n="170" d="200"/>
        <a:sy n="170" d="200"/>
      </p:scale>
      <p:origin x="0" y="2810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AutoShape 1"/>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buClr>
                <a:srgbClr val="000000"/>
              </a:buClr>
              <a:buSzPct val="100000"/>
              <a:buFont typeface="Times New Roman" pitchFamily="18" charset="0"/>
              <a:buNone/>
              <a:defRPr/>
            </a:pPr>
            <a:endParaRPr lang="en-US">
              <a:latin typeface="Arial" pitchFamily="34" charset="0"/>
              <a:ea typeface="+mn-ea"/>
              <a:cs typeface="Arial" pitchFamily="34" charset="0"/>
            </a:endParaRPr>
          </a:p>
        </p:txBody>
      </p:sp>
      <p:sp>
        <p:nvSpPr>
          <p:cNvPr id="5122" name="Text Box 2"/>
          <p:cNvSpPr txBox="1">
            <a:spLocks noChangeArrowheads="1"/>
          </p:cNvSpPr>
          <p:nvPr/>
        </p:nvSpPr>
        <p:spPr bwMode="auto">
          <a:xfrm>
            <a:off x="0" y="0"/>
            <a:ext cx="2971800" cy="460375"/>
          </a:xfrm>
          <a:prstGeom prst="rect">
            <a:avLst/>
          </a:prstGeom>
          <a:noFill/>
          <a:ln w="9525">
            <a:noFill/>
            <a:round/>
            <a:headEnd/>
            <a:tailEnd/>
          </a:ln>
          <a:effectLst/>
        </p:spPr>
        <p:txBody>
          <a:bodyPr wrap="none" anchor="ctr"/>
          <a:lstStyle/>
          <a:p>
            <a:pPr>
              <a:buClr>
                <a:srgbClr val="000000"/>
              </a:buClr>
              <a:buSzPct val="100000"/>
              <a:buFont typeface="Times New Roman" pitchFamily="18" charset="0"/>
              <a:buNone/>
              <a:defRPr/>
            </a:pPr>
            <a:endParaRPr lang="en-US">
              <a:latin typeface="Arial" pitchFamily="34" charset="0"/>
              <a:ea typeface="+mn-ea"/>
              <a:cs typeface="Arial" pitchFamily="34" charset="0"/>
            </a:endParaRPr>
          </a:p>
        </p:txBody>
      </p:sp>
      <p:sp>
        <p:nvSpPr>
          <p:cNvPr id="5123" name="Text Box 3"/>
          <p:cNvSpPr txBox="1">
            <a:spLocks noChangeArrowheads="1"/>
          </p:cNvSpPr>
          <p:nvPr/>
        </p:nvSpPr>
        <p:spPr bwMode="auto">
          <a:xfrm>
            <a:off x="3884613" y="0"/>
            <a:ext cx="2971800" cy="460375"/>
          </a:xfrm>
          <a:prstGeom prst="rect">
            <a:avLst/>
          </a:prstGeom>
          <a:noFill/>
          <a:ln w="9525">
            <a:noFill/>
            <a:round/>
            <a:headEnd/>
            <a:tailEnd/>
          </a:ln>
          <a:effectLst/>
        </p:spPr>
        <p:txBody>
          <a:bodyPr wrap="none" anchor="ctr"/>
          <a:lstStyle/>
          <a:p>
            <a:pPr>
              <a:buClr>
                <a:srgbClr val="000000"/>
              </a:buClr>
              <a:buSzPct val="100000"/>
              <a:buFont typeface="Times New Roman" pitchFamily="18" charset="0"/>
              <a:buNone/>
              <a:defRPr/>
            </a:pPr>
            <a:endParaRPr lang="en-US">
              <a:latin typeface="Arial" pitchFamily="34" charset="0"/>
              <a:ea typeface="+mn-ea"/>
              <a:cs typeface="Arial" pitchFamily="34" charset="0"/>
            </a:endParaRPr>
          </a:p>
        </p:txBody>
      </p:sp>
      <p:sp>
        <p:nvSpPr>
          <p:cNvPr id="51205" name="Rectangle 4"/>
          <p:cNvSpPr>
            <a:spLocks noGrp="1" noRot="1" noChangeAspect="1" noChangeArrowheads="1"/>
          </p:cNvSpPr>
          <p:nvPr>
            <p:ph type="sldImg"/>
          </p:nvPr>
        </p:nvSpPr>
        <p:spPr bwMode="auto">
          <a:xfrm>
            <a:off x="1143000" y="685800"/>
            <a:ext cx="4570413" cy="3427413"/>
          </a:xfrm>
          <a:prstGeom prst="rect">
            <a:avLst/>
          </a:prstGeom>
          <a:noFill/>
          <a:ln w="9360">
            <a:solidFill>
              <a:srgbClr val="000000"/>
            </a:solidFill>
            <a:miter lim="800000"/>
            <a:headEnd/>
            <a:tailEnd/>
          </a:ln>
        </p:spPr>
      </p:sp>
      <p:sp>
        <p:nvSpPr>
          <p:cNvPr id="5125" name="Rectangle 5"/>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l-GR" noProof="0" smtClean="0"/>
          </a:p>
        </p:txBody>
      </p:sp>
      <p:sp>
        <p:nvSpPr>
          <p:cNvPr id="5126" name="Text Box 6"/>
          <p:cNvSpPr txBox="1">
            <a:spLocks noChangeArrowheads="1"/>
          </p:cNvSpPr>
          <p:nvPr/>
        </p:nvSpPr>
        <p:spPr bwMode="auto">
          <a:xfrm>
            <a:off x="0" y="8683625"/>
            <a:ext cx="2971800" cy="460375"/>
          </a:xfrm>
          <a:prstGeom prst="rect">
            <a:avLst/>
          </a:prstGeom>
          <a:noFill/>
          <a:ln w="9525">
            <a:noFill/>
            <a:round/>
            <a:headEnd/>
            <a:tailEnd/>
          </a:ln>
          <a:effectLst/>
        </p:spPr>
        <p:txBody>
          <a:bodyPr wrap="none" anchor="ctr"/>
          <a:lstStyle/>
          <a:p>
            <a:pPr>
              <a:buClr>
                <a:srgbClr val="000000"/>
              </a:buClr>
              <a:buSzPct val="100000"/>
              <a:buFont typeface="Times New Roman" pitchFamily="18" charset="0"/>
              <a:buNone/>
              <a:defRPr/>
            </a:pPr>
            <a:endParaRPr lang="en-US">
              <a:latin typeface="Arial" pitchFamily="34" charset="0"/>
              <a:ea typeface="+mn-ea"/>
              <a:cs typeface="Arial" pitchFamily="34" charset="0"/>
            </a:endParaRPr>
          </a:p>
        </p:txBody>
      </p:sp>
      <p:sp>
        <p:nvSpPr>
          <p:cNvPr id="5127" name="Rectangle 7"/>
          <p:cNvSpPr>
            <a:spLocks noGrp="1" noChangeArrowheads="1"/>
          </p:cNvSpPr>
          <p:nvPr>
            <p:ph type="sldNum"/>
          </p:nvPr>
        </p:nvSpPr>
        <p:spPr bwMode="auto">
          <a:xfrm>
            <a:off x="3884613" y="8685213"/>
            <a:ext cx="2970212" cy="4556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
                <a:srgbClr val="000000"/>
              </a:buClr>
              <a:buSzPct val="100000"/>
              <a:buFont typeface="Times New Roman" pitchFamily="18" charset="0"/>
              <a:buNone/>
              <a:tabLst>
                <a:tab pos="723900" algn="l"/>
                <a:tab pos="1447800" algn="l"/>
                <a:tab pos="2171700" algn="l"/>
                <a:tab pos="2895600" algn="l"/>
              </a:tabLst>
              <a:defRPr sz="1200">
                <a:solidFill>
                  <a:srgbClr val="000000"/>
                </a:solidFill>
                <a:latin typeface="Times New Roman" pitchFamily="18" charset="0"/>
                <a:ea typeface="+mn-ea"/>
                <a:cs typeface="Arial" pitchFamily="34" charset="0"/>
              </a:defRPr>
            </a:lvl1pPr>
          </a:lstStyle>
          <a:p>
            <a:pPr>
              <a:defRPr/>
            </a:pPr>
            <a:fld id="{496A4E60-444E-47C0-9594-87F13AC19367}"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13</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14</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15</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16</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17</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18</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19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2</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20</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1 - Θέση εικόνας διαφάνειας"/>
          <p:cNvSpPr>
            <a:spLocks noGrp="1" noRot="1" noChangeAspect="1" noTextEdit="1"/>
          </p:cNvSpPr>
          <p:nvPr>
            <p:ph type="sldImg"/>
          </p:nvPr>
        </p:nvSpPr>
        <p:spPr>
          <a:xfrm>
            <a:off x="1143000" y="685800"/>
            <a:ext cx="4572000" cy="3429000"/>
          </a:xfrm>
          <a:ln/>
        </p:spPr>
      </p:sp>
      <p:sp>
        <p:nvSpPr>
          <p:cNvPr id="79874" name="2 - Θέση σημειώσεων"/>
          <p:cNvSpPr>
            <a:spLocks noGrp="1"/>
          </p:cNvSpPr>
          <p:nvPr>
            <p:ph type="body" idx="1"/>
          </p:nvPr>
        </p:nvSpPr>
        <p:spPr>
          <a:xfrm>
            <a:off x="685800" y="4343400"/>
            <a:ext cx="5486400" cy="4114800"/>
          </a:xfrm>
          <a:noFill/>
          <a:ln/>
        </p:spPr>
        <p:txBody>
          <a:bodyPr lIns="91440" tIns="45720" rIns="91440" bIns="45720"/>
          <a:lstStyle/>
          <a:p>
            <a:pPr defTabSz="914400">
              <a:spcBef>
                <a:spcPct val="0"/>
              </a:spcBef>
            </a:pPr>
            <a:endParaRPr lang="el-GR" smtClean="0"/>
          </a:p>
        </p:txBody>
      </p:sp>
      <p:sp>
        <p:nvSpPr>
          <p:cNvPr id="79875" name="3 - Θέση αριθμού διαφάνειας"/>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81661402-53C8-4EFA-A5B8-1C43402CFC82}" type="slidenum">
              <a:rPr lang="en-US" sz="1200" b="0" i="0">
                <a:solidFill>
                  <a:schemeClr val="tx1"/>
                </a:solidFill>
                <a:latin typeface="Calibri" pitchFamily="34" charset="0"/>
              </a:rPr>
              <a:pPr algn="r" defTabSz="914400"/>
              <a:t>21</a:t>
            </a:fld>
            <a:endParaRPr lang="en-US" sz="1200" b="0" i="0">
              <a:solidFill>
                <a:schemeClr val="tx1"/>
              </a:solidFill>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1 - Θέση εικόνας διαφάνειας"/>
          <p:cNvSpPr>
            <a:spLocks noGrp="1" noRot="1" noChangeAspect="1" noTextEdit="1"/>
          </p:cNvSpPr>
          <p:nvPr>
            <p:ph type="sldImg"/>
          </p:nvPr>
        </p:nvSpPr>
        <p:spPr>
          <a:xfrm>
            <a:off x="1143000" y="685800"/>
            <a:ext cx="4572000" cy="3429000"/>
          </a:xfrm>
          <a:ln/>
        </p:spPr>
      </p:sp>
      <p:sp>
        <p:nvSpPr>
          <p:cNvPr id="81922" name="2 - Θέση σημειώσεων"/>
          <p:cNvSpPr>
            <a:spLocks noGrp="1"/>
          </p:cNvSpPr>
          <p:nvPr>
            <p:ph type="body" idx="1"/>
          </p:nvPr>
        </p:nvSpPr>
        <p:spPr>
          <a:xfrm>
            <a:off x="685800" y="4343400"/>
            <a:ext cx="5486400" cy="4114800"/>
          </a:xfrm>
          <a:noFill/>
          <a:ln/>
        </p:spPr>
        <p:txBody>
          <a:bodyPr lIns="91440" tIns="45720" rIns="91440" bIns="45720"/>
          <a:lstStyle/>
          <a:p>
            <a:pPr defTabSz="914400">
              <a:spcBef>
                <a:spcPct val="0"/>
              </a:spcBef>
            </a:pPr>
            <a:endParaRPr lang="el-GR" smtClean="0"/>
          </a:p>
        </p:txBody>
      </p:sp>
      <p:sp>
        <p:nvSpPr>
          <p:cNvPr id="81923" name="3 - Θέση αριθμού διαφάνειας"/>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76FFB8E5-84F7-4900-BDFA-30F2B345CC25}" type="slidenum">
              <a:rPr lang="en-US" sz="1200" b="0" i="0">
                <a:solidFill>
                  <a:schemeClr val="tx1"/>
                </a:solidFill>
                <a:latin typeface="Calibri" pitchFamily="34" charset="0"/>
              </a:rPr>
              <a:pPr algn="r" defTabSz="914400"/>
              <a:t>22</a:t>
            </a:fld>
            <a:endParaRPr lang="en-US" sz="1200" b="0" i="0">
              <a:solidFill>
                <a:schemeClr val="tx1"/>
              </a:solidFill>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1 - Θέση εικόνας διαφάνειας"/>
          <p:cNvSpPr>
            <a:spLocks noGrp="1" noRot="1" noChangeAspect="1" noTextEdit="1"/>
          </p:cNvSpPr>
          <p:nvPr>
            <p:ph type="sldImg"/>
          </p:nvPr>
        </p:nvSpPr>
        <p:spPr>
          <a:xfrm>
            <a:off x="1143000" y="685800"/>
            <a:ext cx="4572000" cy="3429000"/>
          </a:xfrm>
          <a:ln/>
        </p:spPr>
      </p:sp>
      <p:sp>
        <p:nvSpPr>
          <p:cNvPr id="83970" name="2 - Θέση σημειώσεων"/>
          <p:cNvSpPr>
            <a:spLocks noGrp="1"/>
          </p:cNvSpPr>
          <p:nvPr>
            <p:ph type="body" idx="1"/>
          </p:nvPr>
        </p:nvSpPr>
        <p:spPr>
          <a:xfrm>
            <a:off x="685800" y="4343400"/>
            <a:ext cx="5486400" cy="4114800"/>
          </a:xfrm>
          <a:noFill/>
          <a:ln/>
        </p:spPr>
        <p:txBody>
          <a:bodyPr lIns="91440" tIns="45720" rIns="91440" bIns="45720"/>
          <a:lstStyle/>
          <a:p>
            <a:pPr defTabSz="914400">
              <a:spcBef>
                <a:spcPct val="0"/>
              </a:spcBef>
            </a:pPr>
            <a:endParaRPr lang="el-GR" smtClean="0"/>
          </a:p>
        </p:txBody>
      </p:sp>
      <p:sp>
        <p:nvSpPr>
          <p:cNvPr id="83971" name="3 - Θέση αριθμού διαφάνειας"/>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300270D2-17F4-4D8A-9AEE-D8C0B5344D70}" type="slidenum">
              <a:rPr lang="en-US" sz="1200" b="0" i="0">
                <a:solidFill>
                  <a:schemeClr val="tx1"/>
                </a:solidFill>
                <a:latin typeface="Calibri" pitchFamily="34" charset="0"/>
              </a:rPr>
              <a:pPr algn="r" defTabSz="914400"/>
              <a:t>23</a:t>
            </a:fld>
            <a:endParaRPr lang="en-US" sz="1200" b="0" i="0">
              <a:solidFill>
                <a:schemeClr val="tx1"/>
              </a:solidFill>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1 - Θέση εικόνας διαφάνειας"/>
          <p:cNvSpPr>
            <a:spLocks noGrp="1" noRot="1" noChangeAspect="1" noTextEdit="1"/>
          </p:cNvSpPr>
          <p:nvPr>
            <p:ph type="sldImg"/>
          </p:nvPr>
        </p:nvSpPr>
        <p:spPr>
          <a:xfrm>
            <a:off x="1143000" y="685800"/>
            <a:ext cx="4572000" cy="3429000"/>
          </a:xfrm>
          <a:ln/>
        </p:spPr>
      </p:sp>
      <p:sp>
        <p:nvSpPr>
          <p:cNvPr id="86018" name="2 - Θέση σημειώσεων"/>
          <p:cNvSpPr>
            <a:spLocks noGrp="1"/>
          </p:cNvSpPr>
          <p:nvPr>
            <p:ph type="body" idx="1"/>
          </p:nvPr>
        </p:nvSpPr>
        <p:spPr>
          <a:xfrm>
            <a:off x="685800" y="4343400"/>
            <a:ext cx="5486400" cy="4114800"/>
          </a:xfrm>
          <a:noFill/>
          <a:ln/>
        </p:spPr>
        <p:txBody>
          <a:bodyPr lIns="91440" tIns="45720" rIns="91440" bIns="45720"/>
          <a:lstStyle/>
          <a:p>
            <a:pPr defTabSz="914400">
              <a:spcBef>
                <a:spcPct val="0"/>
              </a:spcBef>
            </a:pPr>
            <a:endParaRPr lang="el-GR" smtClean="0"/>
          </a:p>
        </p:txBody>
      </p:sp>
      <p:sp>
        <p:nvSpPr>
          <p:cNvPr id="86019" name="3 - Θέση αριθμού διαφάνειας"/>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38EFD211-3AE2-4E3A-9BD2-C442AC0FE932}" type="slidenum">
              <a:rPr lang="en-US" sz="1200" b="0" i="0">
                <a:solidFill>
                  <a:schemeClr val="tx1"/>
                </a:solidFill>
                <a:latin typeface="Calibri" pitchFamily="34" charset="0"/>
              </a:rPr>
              <a:pPr algn="r" defTabSz="914400"/>
              <a:t>24</a:t>
            </a:fld>
            <a:endParaRPr lang="en-US" sz="1200" b="0" i="0">
              <a:solidFill>
                <a:schemeClr val="tx1"/>
              </a:solidFill>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25</a:t>
            </a:fld>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26</a:t>
            </a:fld>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27</a:t>
            </a:fld>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p:nvPr>
        </p:nvSpPr>
        <p:spPr>
          <a:noFill/>
        </p:spPr>
        <p:txBody>
          <a:bodyPr/>
          <a:lstStyle/>
          <a:p>
            <a:fld id="{B9F378B7-BDF4-4511-846F-760C0ABC7E89}" type="slidenum">
              <a:rPr lang="el-GR" smtClean="0">
                <a:ea typeface="Arial Unicode MS" pitchFamily="34" charset="-128"/>
                <a:cs typeface="Arial Unicode MS" pitchFamily="34" charset="-128"/>
              </a:rPr>
              <a:pPr/>
              <a:t>28</a:t>
            </a:fld>
            <a:endParaRPr lang="el-GR" smtClean="0">
              <a:ea typeface="Arial Unicode MS" pitchFamily="34" charset="-128"/>
              <a:cs typeface="Arial Unicode MS" pitchFamily="34" charset="-128"/>
            </a:endParaRPr>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r>
              <a:rPr lang="el-GR" smtClean="0"/>
              <a:t>Η ηλικία για γάμο ήταν για τις γυναίκες στα τέσσερα, ενώ για τους άντρες στα 30. Το γάμο τους κανονίζουν οι της νύφης και του γαμπρού και με μια γνώμη των μελλόνυμφων. Την προίκα την δίνει ο πατέρας της νύφης. Σε περίπτωση διαζυγίου η προίκα επιστρέφει στον πατέρα της νύφης.</a:t>
            </a:r>
          </a:p>
          <a:p>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29</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3</a:t>
            </a:fld>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30</a:t>
            </a:fld>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31</a:t>
            </a:fld>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32</a:t>
            </a:fld>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33</a:t>
            </a:fld>
            <a:endParaRPr 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34</a:t>
            </a:fld>
            <a:endParaRPr 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35</a:t>
            </a:fld>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36</a:t>
            </a:fld>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37</a:t>
            </a:fld>
            <a:endParaRPr 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38</a:t>
            </a:fld>
            <a:endParaRPr 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39</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p:spPr>
        <p:txBody>
          <a:bodyPr/>
          <a:lstStyle/>
          <a:p>
            <a:fld id="{DC81AE66-F5B6-4ECC-B844-B0DD5DA25B27}" type="slidenum">
              <a:rPr lang="el-GR" smtClean="0">
                <a:ea typeface="Arial Unicode MS" pitchFamily="34" charset="-128"/>
                <a:cs typeface="Arial Unicode MS" pitchFamily="34" charset="-128"/>
              </a:rPr>
              <a:pPr/>
              <a:t>4</a:t>
            </a:fld>
            <a:endParaRPr lang="el-GR" smtClean="0">
              <a:ea typeface="Arial Unicode MS" pitchFamily="34" charset="-128"/>
              <a:cs typeface="Arial Unicode MS" pitchFamily="34" charset="-128"/>
            </a:endParaRPr>
          </a:p>
        </p:txBody>
      </p:sp>
      <p:sp>
        <p:nvSpPr>
          <p:cNvPr id="57347"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F650A56-84EF-4CCA-92E9-B2C96727C970}" type="slidenum">
              <a:rPr lang="el-GR" sz="1200">
                <a:solidFill>
                  <a:srgbClr val="FFFFFF"/>
                </a:solidFill>
              </a:rPr>
              <a:pPr algn="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a:t>
            </a:fld>
            <a:endParaRPr lang="el-GR" sz="1200">
              <a:solidFill>
                <a:srgbClr val="FFFFFF"/>
              </a:solidFill>
            </a:endParaRPr>
          </a:p>
        </p:txBody>
      </p:sp>
      <p:sp>
        <p:nvSpPr>
          <p:cNvPr id="57348"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pitchFamily="18" charset="0"/>
              <a:buNone/>
            </a:pPr>
            <a:endParaRPr lang="en-US"/>
          </a:p>
        </p:txBody>
      </p:sp>
      <p:sp>
        <p:nvSpPr>
          <p:cNvPr id="57349" name="Rectangle 3"/>
          <p:cNvSpPr>
            <a:spLocks noGrp="1" noChangeArrowheads="1"/>
          </p:cNvSpPr>
          <p:nvPr>
            <p:ph type="body"/>
          </p:nvPr>
        </p:nvSpPr>
        <p:spPr>
          <a:xfrm>
            <a:off x="685800" y="4343400"/>
            <a:ext cx="5486400" cy="4114800"/>
          </a:xfrm>
          <a:noFill/>
          <a:ln/>
        </p:spPr>
        <p:txBody>
          <a:bodyPr wrap="none" anchor="ctr"/>
          <a:lstStyle/>
          <a:p>
            <a:endParaRPr lang="el-G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40</a:t>
            </a:fld>
            <a:endParaRPr lang="el-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41</a:t>
            </a:fld>
            <a:endParaRPr lang="el-G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42</a:t>
            </a:fld>
            <a:endParaRPr lang="el-G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43</a:t>
            </a:fld>
            <a:endParaRPr lang="el-G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44</a:t>
            </a:fld>
            <a:endParaRPr lang="el-G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45</a:t>
            </a:fld>
            <a:endParaRPr lang="el-G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46</a:t>
            </a:fld>
            <a:endParaRPr lang="el-G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47</a:t>
            </a:fld>
            <a:endParaRPr lang="el-G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48</a:t>
            </a:fld>
            <a:endParaRPr lang="el-G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49</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p:cNvSpPr>
            <a:spLocks noGrp="1" noChangeArrowheads="1"/>
          </p:cNvSpPr>
          <p:nvPr>
            <p:ph type="sldNum" sz="quarter"/>
          </p:nvPr>
        </p:nvSpPr>
        <p:spPr>
          <a:noFill/>
        </p:spPr>
        <p:txBody>
          <a:bodyPr/>
          <a:lstStyle/>
          <a:p>
            <a:fld id="{5D8EC710-8064-4A8C-B191-176F690A216A}" type="slidenum">
              <a:rPr lang="el-GR" smtClean="0">
                <a:ea typeface="Arial Unicode MS" pitchFamily="34" charset="-128"/>
                <a:cs typeface="Arial Unicode MS" pitchFamily="34" charset="-128"/>
              </a:rPr>
              <a:pPr/>
              <a:t>5</a:t>
            </a:fld>
            <a:endParaRPr lang="el-GR" smtClean="0">
              <a:ea typeface="Arial Unicode MS" pitchFamily="34" charset="-128"/>
              <a:cs typeface="Arial Unicode MS" pitchFamily="34" charset="-128"/>
            </a:endParaRPr>
          </a:p>
        </p:txBody>
      </p:sp>
      <p:sp>
        <p:nvSpPr>
          <p:cNvPr id="59395"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C75BF96-57E2-4555-9E8E-BD296B297EAA}" type="slidenum">
              <a:rPr lang="el-GR" sz="1200">
                <a:solidFill>
                  <a:srgbClr val="FFFFFF"/>
                </a:solidFill>
              </a:rPr>
              <a:pPr algn="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a:t>
            </a:fld>
            <a:endParaRPr lang="el-GR" sz="1200">
              <a:solidFill>
                <a:srgbClr val="FFFFFF"/>
              </a:solidFill>
            </a:endParaRPr>
          </a:p>
        </p:txBody>
      </p:sp>
      <p:sp>
        <p:nvSpPr>
          <p:cNvPr id="59396"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pitchFamily="18" charset="0"/>
              <a:buNone/>
            </a:pPr>
            <a:endParaRPr lang="en-US"/>
          </a:p>
        </p:txBody>
      </p:sp>
      <p:sp>
        <p:nvSpPr>
          <p:cNvPr id="59397" name="Rectangle 3"/>
          <p:cNvSpPr>
            <a:spLocks noGrp="1" noChangeArrowheads="1"/>
          </p:cNvSpPr>
          <p:nvPr>
            <p:ph type="body"/>
          </p:nvPr>
        </p:nvSpPr>
        <p:spPr>
          <a:xfrm>
            <a:off x="685800" y="4343400"/>
            <a:ext cx="5486400" cy="4208463"/>
          </a:xfrm>
          <a:noFill/>
          <a:ln/>
        </p:spPr>
        <p:txBody>
          <a:bodyPr wrap="none" anchor="ctr"/>
          <a:lstStyle/>
          <a:p>
            <a:endParaRPr lang="el-GR"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50</a:t>
            </a:fld>
            <a:endParaRPr lang="el-G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51</a:t>
            </a:fld>
            <a:endParaRPr lang="el-G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52</a:t>
            </a:fld>
            <a:endParaRPr lang="el-G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53</a:t>
            </a:fld>
            <a:endParaRPr lang="el-G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54</a:t>
            </a:fld>
            <a:endParaRPr lang="el-G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55</a:t>
            </a:fld>
            <a:endParaRPr lang="el-G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56</a:t>
            </a:fld>
            <a:endParaRPr lang="el-G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57</a:t>
            </a:fld>
            <a:endParaRPr lang="el-G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58</a:t>
            </a:fld>
            <a:endParaRPr lang="el-G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59</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p:cNvSpPr>
            <a:spLocks noGrp="1" noChangeArrowheads="1"/>
          </p:cNvSpPr>
          <p:nvPr>
            <p:ph type="sldNum" sz="quarter"/>
          </p:nvPr>
        </p:nvSpPr>
        <p:spPr>
          <a:noFill/>
        </p:spPr>
        <p:txBody>
          <a:bodyPr/>
          <a:lstStyle/>
          <a:p>
            <a:fld id="{42AB97CB-7635-4997-AF1C-8EDF249DC00E}" type="slidenum">
              <a:rPr lang="el-GR" smtClean="0">
                <a:ea typeface="Arial Unicode MS" pitchFamily="34" charset="-128"/>
                <a:cs typeface="Arial Unicode MS" pitchFamily="34" charset="-128"/>
              </a:rPr>
              <a:pPr/>
              <a:t>6</a:t>
            </a:fld>
            <a:endParaRPr lang="el-GR" smtClean="0">
              <a:ea typeface="Arial Unicode MS" pitchFamily="34" charset="-128"/>
              <a:cs typeface="Arial Unicode MS" pitchFamily="34" charset="-128"/>
            </a:endParaRPr>
          </a:p>
        </p:txBody>
      </p:sp>
      <p:sp>
        <p:nvSpPr>
          <p:cNvPr id="61443"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lstStyle/>
          <a:p>
            <a:pPr algn="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82B6E9C-6DC1-4C9A-9D4D-723C17818FC5}" type="slidenum">
              <a:rPr lang="el-GR" sz="1200">
                <a:solidFill>
                  <a:srgbClr val="FFFFFF"/>
                </a:solidFill>
              </a:rPr>
              <a:pPr algn="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a:t>
            </a:fld>
            <a:endParaRPr lang="el-GR" sz="1200">
              <a:solidFill>
                <a:srgbClr val="FFFFFF"/>
              </a:solidFill>
            </a:endParaRPr>
          </a:p>
        </p:txBody>
      </p:sp>
      <p:sp>
        <p:nvSpPr>
          <p:cNvPr id="61444"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pitchFamily="18" charset="0"/>
              <a:buNone/>
            </a:pPr>
            <a:endParaRPr lang="en-US"/>
          </a:p>
        </p:txBody>
      </p:sp>
      <p:sp>
        <p:nvSpPr>
          <p:cNvPr id="61445" name="Rectangle 3"/>
          <p:cNvSpPr>
            <a:spLocks noGrp="1" noChangeArrowheads="1"/>
          </p:cNvSpPr>
          <p:nvPr>
            <p:ph type="body"/>
          </p:nvPr>
        </p:nvSpPr>
        <p:spPr>
          <a:xfrm>
            <a:off x="685800" y="4343400"/>
            <a:ext cx="5486400" cy="4208463"/>
          </a:xfrm>
          <a:noFill/>
          <a:ln/>
        </p:spPr>
        <p:txBody>
          <a:bodyPr wrap="none" anchor="ctr"/>
          <a:lstStyle/>
          <a:p>
            <a:endParaRPr lang="el-GR"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60</a:t>
            </a:fld>
            <a:endParaRPr lang="el-G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61</a:t>
            </a:fld>
            <a:endParaRPr lang="el-G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62</a:t>
            </a:fld>
            <a:endParaRPr lang="el-G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63</a:t>
            </a:fld>
            <a:endParaRPr lang="el-G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64</a:t>
            </a:fld>
            <a:endParaRPr lang="el-G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65</a:t>
            </a:fld>
            <a:endParaRPr lang="el-G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66</a:t>
            </a:fld>
            <a:endParaRPr lang="el-G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67</a:t>
            </a:fld>
            <a:endParaRPr lang="el-G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68</a:t>
            </a:fld>
            <a:endParaRPr lang="el-G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69</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7"/>
          <p:cNvSpPr>
            <a:spLocks noGrp="1" noChangeArrowheads="1"/>
          </p:cNvSpPr>
          <p:nvPr>
            <p:ph type="sldNum" sz="quarter"/>
          </p:nvPr>
        </p:nvSpPr>
        <p:spPr>
          <a:noFill/>
        </p:spPr>
        <p:txBody>
          <a:bodyPr/>
          <a:lstStyle/>
          <a:p>
            <a:fld id="{B242EED7-14A0-4061-8E7B-0CA36ACA4CF4}" type="slidenum">
              <a:rPr lang="el-GR" smtClean="0">
                <a:ea typeface="Arial Unicode MS" pitchFamily="34" charset="-128"/>
                <a:cs typeface="Arial Unicode MS" pitchFamily="34" charset="-128"/>
              </a:rPr>
              <a:pPr/>
              <a:t>7</a:t>
            </a:fld>
            <a:endParaRPr lang="el-GR" smtClean="0">
              <a:ea typeface="Arial Unicode MS" pitchFamily="34" charset="-128"/>
              <a:cs typeface="Arial Unicode MS" pitchFamily="34" charset="-128"/>
            </a:endParaRPr>
          </a:p>
        </p:txBody>
      </p:sp>
      <p:sp>
        <p:nvSpPr>
          <p:cNvPr id="6349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63492" name="Rectangle 2"/>
          <p:cNvSpPr>
            <a:spLocks noGrp="1" noChangeArrowheads="1"/>
          </p:cNvSpPr>
          <p:nvPr>
            <p:ph type="body" idx="1"/>
          </p:nvPr>
        </p:nvSpPr>
        <p:spPr>
          <a:xfrm>
            <a:off x="685800" y="4343400"/>
            <a:ext cx="5486400" cy="4208463"/>
          </a:xfrm>
          <a:noFill/>
          <a:ln/>
        </p:spPr>
        <p:txBody>
          <a:bodyPr wrap="none" anchor="ctr"/>
          <a:lstStyle/>
          <a:p>
            <a:endParaRPr lang="el-GR"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70</a:t>
            </a:fld>
            <a:endParaRPr lang="el-G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71</a:t>
            </a:fld>
            <a:endParaRPr lang="el-G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72</a:t>
            </a:fld>
            <a:endParaRPr lang="el-G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73</a:t>
            </a:fld>
            <a:endParaRPr lang="el-G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74</a:t>
            </a:fld>
            <a:endParaRPr lang="el-G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75</a:t>
            </a:fld>
            <a:endParaRPr lang="el-G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76</a:t>
            </a:fld>
            <a:endParaRPr lang="el-G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77</a:t>
            </a:fld>
            <a:endParaRPr lang="el-G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78</a:t>
            </a:fld>
            <a:endParaRPr lang="el-G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79</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p:nvPr>
        </p:nvSpPr>
        <p:spPr>
          <a:noFill/>
        </p:spPr>
        <p:txBody>
          <a:bodyPr/>
          <a:lstStyle/>
          <a:p>
            <a:fld id="{A6EE7863-36B1-4B0C-BB5B-5927D3E938AF}" type="slidenum">
              <a:rPr lang="el-GR" smtClean="0">
                <a:ea typeface="Arial Unicode MS" pitchFamily="34" charset="-128"/>
                <a:cs typeface="Arial Unicode MS" pitchFamily="34" charset="-128"/>
              </a:rPr>
              <a:pPr/>
              <a:t>8</a:t>
            </a:fld>
            <a:endParaRPr lang="el-GR" smtClean="0">
              <a:ea typeface="Arial Unicode MS" pitchFamily="34" charset="-128"/>
              <a:cs typeface="Arial Unicode MS" pitchFamily="34" charset="-128"/>
            </a:endParaRPr>
          </a:p>
        </p:txBody>
      </p:sp>
      <p:sp>
        <p:nvSpPr>
          <p:cNvPr id="6553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65540" name="Rectangle 2"/>
          <p:cNvSpPr>
            <a:spLocks noGrp="1" noChangeArrowheads="1"/>
          </p:cNvSpPr>
          <p:nvPr>
            <p:ph type="body" idx="1"/>
          </p:nvPr>
        </p:nvSpPr>
        <p:spPr>
          <a:xfrm>
            <a:off x="685800" y="4343400"/>
            <a:ext cx="5486400" cy="4208463"/>
          </a:xfrm>
          <a:noFill/>
          <a:ln/>
        </p:spPr>
        <p:txBody>
          <a:bodyPr wrap="none" anchor="ctr"/>
          <a:lstStyle/>
          <a:p>
            <a:endParaRPr lang="el-GR"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80</a:t>
            </a:fld>
            <a:endParaRPr lang="el-G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81</a:t>
            </a:fld>
            <a:endParaRPr lang="el-G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82</a:t>
            </a:fld>
            <a:endParaRPr lang="el-G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83</a:t>
            </a:fld>
            <a:endParaRPr lang="el-G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84</a:t>
            </a:fld>
            <a:endParaRPr lang="el-G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85</a:t>
            </a:fld>
            <a:endParaRPr lang="el-G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86</a:t>
            </a:fld>
            <a:endParaRPr lang="el-G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87</a:t>
            </a:fld>
            <a:endParaRPr lang="el-G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88</a:t>
            </a:fld>
            <a:endParaRPr lang="el-G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89</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9</a:t>
            </a:fld>
            <a:endParaRPr lang="el-G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90</a:t>
            </a:fld>
            <a:endParaRPr lang="el-G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91</a:t>
            </a:fld>
            <a:endParaRPr lang="el-G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92</a:t>
            </a:fld>
            <a:endParaRPr lang="el-G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93</a:t>
            </a:fld>
            <a:endParaRPr lang="el-G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94</a:t>
            </a:fld>
            <a:endParaRPr lang="el-G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95</a:t>
            </a:fld>
            <a:endParaRPr lang="el-G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idx="10"/>
          </p:nvPr>
        </p:nvSpPr>
        <p:spPr/>
        <p:txBody>
          <a:bodyPr/>
          <a:lstStyle/>
          <a:p>
            <a:pPr>
              <a:defRPr/>
            </a:pPr>
            <a:fld id="{496A4E60-444E-47C0-9594-87F13AC19367}" type="slidenum">
              <a:rPr lang="el-GR" smtClean="0"/>
              <a:pPr>
                <a:defRPr/>
              </a:pPr>
              <a:t>96</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idx="10"/>
          </p:nvPr>
        </p:nvSpPr>
        <p:spPr>
          <a:ln/>
        </p:spPr>
        <p:txBody>
          <a:bodyPr/>
          <a:lstStyle>
            <a:lvl1pPr>
              <a:defRPr/>
            </a:lvl1pPr>
          </a:lstStyle>
          <a:p>
            <a:pPr>
              <a:defRPr/>
            </a:pPr>
            <a:fld id="{220A6805-79B8-4F80-93B0-4190AAF21385}"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idx="10"/>
          </p:nvPr>
        </p:nvSpPr>
        <p:spPr>
          <a:ln/>
        </p:spPr>
        <p:txBody>
          <a:bodyPr/>
          <a:lstStyle>
            <a:lvl1pPr>
              <a:defRPr/>
            </a:lvl1pPr>
          </a:lstStyle>
          <a:p>
            <a:pPr>
              <a:defRPr/>
            </a:pPr>
            <a:fld id="{508A23DB-5E2C-4AAA-8FA0-E8C0D6680B17}"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42938"/>
            <a:ext cx="2055813" cy="6767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42938"/>
            <a:ext cx="6019800" cy="6767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idx="10"/>
          </p:nvPr>
        </p:nvSpPr>
        <p:spPr>
          <a:ln/>
        </p:spPr>
        <p:txBody>
          <a:bodyPr/>
          <a:lstStyle>
            <a:lvl1pPr>
              <a:defRPr/>
            </a:lvl1pPr>
          </a:lstStyle>
          <a:p>
            <a:pPr>
              <a:defRPr/>
            </a:pPr>
            <a:fld id="{7F3BB622-10D3-4D15-9C28-5704E2033A8D}"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642938"/>
            <a:ext cx="8228013" cy="676751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sldNum" idx="10"/>
          </p:nvPr>
        </p:nvSpPr>
        <p:spPr>
          <a:ln/>
        </p:spPr>
        <p:txBody>
          <a:bodyPr/>
          <a:lstStyle>
            <a:lvl1pPr>
              <a:defRPr/>
            </a:lvl1pPr>
          </a:lstStyle>
          <a:p>
            <a:pPr>
              <a:defRPr/>
            </a:pPr>
            <a:fld id="{67C7EAFD-D612-42F3-9CBB-3C80EEB5F816}" type="slidenum">
              <a:rPr lang="el-GR"/>
              <a:pPr>
                <a:defRP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D4A8D9D1-7A89-4B05-A2D6-C3CAB8F8E5D9}" type="slidenum">
              <a:rPr lang="el-GR"/>
              <a:pPr>
                <a:defRPr/>
              </a:pPr>
              <a:t>‹#›</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C7693837-5FF7-4456-87AF-8D25E98F8C1A}" type="slidenum">
              <a:rPr lang="el-GR"/>
              <a:pPr>
                <a:defRPr/>
              </a:pPr>
              <a:t>‹#›</a:t>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idx="10"/>
          </p:nvPr>
        </p:nvSpPr>
        <p:spPr>
          <a:ln/>
        </p:spPr>
        <p:txBody>
          <a:bodyPr/>
          <a:lstStyle>
            <a:lvl1pPr>
              <a:defRPr/>
            </a:lvl1pPr>
          </a:lstStyle>
          <a:p>
            <a:pPr>
              <a:defRPr/>
            </a:pPr>
            <a:fld id="{C7CEBBFE-8EEF-407E-8872-17E0C3FD5493}" type="slidenum">
              <a:rPr lang="el-GR"/>
              <a:pPr>
                <a:defRPr/>
              </a:pPr>
              <a:t>‹#›</a:t>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7013" cy="4676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447800"/>
            <a:ext cx="4038600" cy="4676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idx="10"/>
          </p:nvPr>
        </p:nvSpPr>
        <p:spPr>
          <a:ln/>
        </p:spPr>
        <p:txBody>
          <a:bodyPr/>
          <a:lstStyle>
            <a:lvl1pPr>
              <a:defRPr/>
            </a:lvl1pPr>
          </a:lstStyle>
          <a:p>
            <a:pPr>
              <a:defRPr/>
            </a:pPr>
            <a:fld id="{26F0051A-62A0-482D-BFB4-44C5EA4D0817}" type="slidenum">
              <a:rPr lang="el-GR"/>
              <a:pPr>
                <a:defRPr/>
              </a:pPr>
              <a:t>‹#›</a:t>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idx="10"/>
          </p:nvPr>
        </p:nvSpPr>
        <p:spPr>
          <a:ln/>
        </p:spPr>
        <p:txBody>
          <a:bodyPr/>
          <a:lstStyle>
            <a:lvl1pPr>
              <a:defRPr/>
            </a:lvl1pPr>
          </a:lstStyle>
          <a:p>
            <a:pPr>
              <a:defRPr/>
            </a:pPr>
            <a:fld id="{45EA8A33-598E-4588-B8B2-C9D53039C918}" type="slidenum">
              <a:rPr lang="el-GR"/>
              <a:pPr>
                <a:defRPr/>
              </a:pPr>
              <a:t>‹#›</a:t>
            </a:fld>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idx="10"/>
          </p:nvPr>
        </p:nvSpPr>
        <p:spPr>
          <a:ln/>
        </p:spPr>
        <p:txBody>
          <a:bodyPr/>
          <a:lstStyle>
            <a:lvl1pPr>
              <a:defRPr/>
            </a:lvl1pPr>
          </a:lstStyle>
          <a:p>
            <a:pPr>
              <a:defRPr/>
            </a:pPr>
            <a:fld id="{C755899E-5B56-4721-9BF4-9577DBD90F64}" type="slidenum">
              <a:rPr lang="el-GR"/>
              <a:pPr>
                <a:defRPr/>
              </a:pPr>
              <a:t>‹#›</a:t>
            </a:fld>
            <a:endParaRPr 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idx="10"/>
          </p:nvPr>
        </p:nvSpPr>
        <p:spPr>
          <a:ln/>
        </p:spPr>
        <p:txBody>
          <a:bodyPr/>
          <a:lstStyle>
            <a:lvl1pPr>
              <a:defRPr/>
            </a:lvl1pPr>
          </a:lstStyle>
          <a:p>
            <a:pPr>
              <a:defRPr/>
            </a:pPr>
            <a:fld id="{5AA0B06E-93C2-4BFD-A505-08DEC6C7CE1A}"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idx="10"/>
          </p:nvPr>
        </p:nvSpPr>
        <p:spPr>
          <a:ln/>
        </p:spPr>
        <p:txBody>
          <a:bodyPr/>
          <a:lstStyle>
            <a:lvl1pPr>
              <a:defRPr/>
            </a:lvl1pPr>
          </a:lstStyle>
          <a:p>
            <a:pPr>
              <a:defRPr/>
            </a:pPr>
            <a:fld id="{497FD39F-8BE4-4536-B3D0-36721D1E1F5D}" type="slidenum">
              <a:rPr lang="el-GR"/>
              <a:pPr>
                <a:defRPr/>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B0D36956-894D-408D-A2A4-16F072A8E16C}" type="slidenum">
              <a:rPr lang="el-GR"/>
              <a:pPr>
                <a:defRPr/>
              </a:pPr>
              <a:t>‹#›</a:t>
            </a:fld>
            <a:endParaRPr lang="el-G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474AB77A-F283-4EBA-926C-33414D0EFD7E}" type="slidenum">
              <a:rPr lang="el-GR"/>
              <a:pPr>
                <a:defRPr/>
              </a:pPr>
              <a:t>‹#›</a:t>
            </a:fld>
            <a:endParaRPr lang="el-G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4FBF2F22-7F06-4290-863B-90991579D62B}" type="slidenum">
              <a:rPr lang="el-GR"/>
              <a:pPr>
                <a:defRPr/>
              </a:pPr>
              <a:t>‹#›</a:t>
            </a:fld>
            <a:endParaRPr lang="el-G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42938"/>
            <a:ext cx="2055813" cy="6767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42938"/>
            <a:ext cx="6019800" cy="6767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idx="10"/>
          </p:nvPr>
        </p:nvSpPr>
        <p:spPr>
          <a:ln/>
        </p:spPr>
        <p:txBody>
          <a:bodyPr/>
          <a:lstStyle>
            <a:lvl1pPr>
              <a:defRPr/>
            </a:lvl1pPr>
          </a:lstStyle>
          <a:p>
            <a:pPr>
              <a:defRPr/>
            </a:pPr>
            <a:fld id="{AA820360-A7A3-473F-9AD3-51B6F687D7FA}" type="slidenum">
              <a:rPr lang="el-GR"/>
              <a:pPr>
                <a:defRPr/>
              </a:pPr>
              <a:t>‹#›</a:t>
            </a:fld>
            <a:endParaRPr lang="el-G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idx="10"/>
          </p:nvPr>
        </p:nvSpPr>
        <p:spPr>
          <a:ln/>
        </p:spPr>
        <p:txBody>
          <a:bodyPr/>
          <a:lstStyle>
            <a:lvl1pPr>
              <a:defRPr/>
            </a:lvl1pPr>
          </a:lstStyle>
          <a:p>
            <a:pPr>
              <a:defRPr/>
            </a:pPr>
            <a:fld id="{9483E394-FE3F-4E23-8C31-7F930E62D86B}" type="slidenum">
              <a:rPr lang="el-GR"/>
              <a:pPr>
                <a:defRPr/>
              </a:pPr>
              <a:t>‹#›</a:t>
            </a:fld>
            <a:endParaRPr lang="el-G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idx="10"/>
          </p:nvPr>
        </p:nvSpPr>
        <p:spPr>
          <a:ln/>
        </p:spPr>
        <p:txBody>
          <a:bodyPr/>
          <a:lstStyle>
            <a:lvl1pPr>
              <a:defRPr/>
            </a:lvl1pPr>
          </a:lstStyle>
          <a:p>
            <a:pPr>
              <a:defRPr/>
            </a:pPr>
            <a:fld id="{13EEA86A-3526-46C3-9E66-50DFB0E09393}" type="slidenum">
              <a:rPr lang="el-GR"/>
              <a:pPr>
                <a:defRPr/>
              </a:pPr>
              <a:t>‹#›</a:t>
            </a:fld>
            <a:endParaRPr lang="el-G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idx="10"/>
          </p:nvPr>
        </p:nvSpPr>
        <p:spPr>
          <a:ln/>
        </p:spPr>
        <p:txBody>
          <a:bodyPr/>
          <a:lstStyle>
            <a:lvl1pPr>
              <a:defRPr/>
            </a:lvl1pPr>
          </a:lstStyle>
          <a:p>
            <a:pPr>
              <a:defRPr/>
            </a:pPr>
            <a:fld id="{F749F065-1B44-41DC-92E2-3FF8EFB9622D}" type="slidenum">
              <a:rPr lang="el-GR"/>
              <a:pPr>
                <a:defRPr/>
              </a:pPr>
              <a:t>‹#›</a:t>
            </a:fld>
            <a:endParaRPr lang="el-G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7013" cy="4676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447800"/>
            <a:ext cx="4038600" cy="4676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idx="10"/>
          </p:nvPr>
        </p:nvSpPr>
        <p:spPr>
          <a:ln/>
        </p:spPr>
        <p:txBody>
          <a:bodyPr/>
          <a:lstStyle>
            <a:lvl1pPr>
              <a:defRPr/>
            </a:lvl1pPr>
          </a:lstStyle>
          <a:p>
            <a:pPr>
              <a:defRPr/>
            </a:pPr>
            <a:fld id="{E2D4B753-19C4-4377-AAC2-CD2937CBDEF1}" type="slidenum">
              <a:rPr lang="el-GR"/>
              <a:pPr>
                <a:defRPr/>
              </a:pPr>
              <a:t>‹#›</a:t>
            </a:fld>
            <a:endParaRPr lang="el-G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idx="10"/>
          </p:nvPr>
        </p:nvSpPr>
        <p:spPr>
          <a:ln/>
        </p:spPr>
        <p:txBody>
          <a:bodyPr/>
          <a:lstStyle>
            <a:lvl1pPr>
              <a:defRPr/>
            </a:lvl1pPr>
          </a:lstStyle>
          <a:p>
            <a:pPr>
              <a:defRPr/>
            </a:pPr>
            <a:fld id="{F2791739-4CF4-4A75-9A75-89FC972B1EB1}" type="slidenum">
              <a:rPr lang="el-GR"/>
              <a:pPr>
                <a:defRPr/>
              </a:pPr>
              <a:t>‹#›</a:t>
            </a:fld>
            <a:endParaRPr lang="el-G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idx="10"/>
          </p:nvPr>
        </p:nvSpPr>
        <p:spPr>
          <a:ln/>
        </p:spPr>
        <p:txBody>
          <a:bodyPr/>
          <a:lstStyle>
            <a:lvl1pPr>
              <a:defRPr/>
            </a:lvl1pPr>
          </a:lstStyle>
          <a:p>
            <a:pPr>
              <a:defRPr/>
            </a:pPr>
            <a:fld id="{D8E19C3E-CAAC-4235-AFD3-F11AA734FA70}"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idx="10"/>
          </p:nvPr>
        </p:nvSpPr>
        <p:spPr>
          <a:ln/>
        </p:spPr>
        <p:txBody>
          <a:bodyPr/>
          <a:lstStyle>
            <a:lvl1pPr>
              <a:defRPr/>
            </a:lvl1pPr>
          </a:lstStyle>
          <a:p>
            <a:pPr>
              <a:defRPr/>
            </a:pPr>
            <a:fld id="{34567EA9-30F5-494E-8199-8C6B0EABCE00}" type="slidenum">
              <a:rPr lang="el-GR"/>
              <a:pPr>
                <a:defRPr/>
              </a:pPr>
              <a:t>‹#›</a:t>
            </a:fld>
            <a:endParaRPr 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idx="10"/>
          </p:nvPr>
        </p:nvSpPr>
        <p:spPr>
          <a:ln/>
        </p:spPr>
        <p:txBody>
          <a:bodyPr/>
          <a:lstStyle>
            <a:lvl1pPr>
              <a:defRPr/>
            </a:lvl1pPr>
          </a:lstStyle>
          <a:p>
            <a:pPr>
              <a:defRPr/>
            </a:pPr>
            <a:fld id="{90D231D8-A1A2-48FA-949B-F2229C488190}" type="slidenum">
              <a:rPr lang="el-GR"/>
              <a:pPr>
                <a:defRPr/>
              </a:pPr>
              <a:t>‹#›</a:t>
            </a:fld>
            <a:endParaRPr lang="el-G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idx="10"/>
          </p:nvPr>
        </p:nvSpPr>
        <p:spPr>
          <a:ln/>
        </p:spPr>
        <p:txBody>
          <a:bodyPr/>
          <a:lstStyle>
            <a:lvl1pPr>
              <a:defRPr/>
            </a:lvl1pPr>
          </a:lstStyle>
          <a:p>
            <a:pPr>
              <a:defRPr/>
            </a:pPr>
            <a:fld id="{9ECA7731-551E-4F05-B23E-0A93EC33B149}" type="slidenum">
              <a:rPr lang="el-GR"/>
              <a:pPr>
                <a:defRPr/>
              </a:pPr>
              <a:t>‹#›</a:t>
            </a:fld>
            <a:endParaRPr lang="el-G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idx="10"/>
          </p:nvPr>
        </p:nvSpPr>
        <p:spPr>
          <a:ln/>
        </p:spPr>
        <p:txBody>
          <a:bodyPr/>
          <a:lstStyle>
            <a:lvl1pPr>
              <a:defRPr/>
            </a:lvl1pPr>
          </a:lstStyle>
          <a:p>
            <a:pPr>
              <a:defRPr/>
            </a:pPr>
            <a:fld id="{19148F70-9578-4B60-AA48-0B7CE3DB666F}" type="slidenum">
              <a:rPr lang="el-GR"/>
              <a:pPr>
                <a:defRPr/>
              </a:pPr>
              <a:t>‹#›</a:t>
            </a:fld>
            <a:endParaRPr lang="el-G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idx="10"/>
          </p:nvPr>
        </p:nvSpPr>
        <p:spPr>
          <a:ln/>
        </p:spPr>
        <p:txBody>
          <a:bodyPr/>
          <a:lstStyle>
            <a:lvl1pPr>
              <a:defRPr/>
            </a:lvl1pPr>
          </a:lstStyle>
          <a:p>
            <a:pPr>
              <a:defRPr/>
            </a:pPr>
            <a:fld id="{ADC22815-A655-4E45-8BCB-F1AE0EDA50C3}" type="slidenum">
              <a:rPr lang="el-GR"/>
              <a:pPr>
                <a:defRPr/>
              </a:pPr>
              <a:t>‹#›</a:t>
            </a:fld>
            <a:endParaRPr lang="el-G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42938"/>
            <a:ext cx="2055813" cy="6767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42938"/>
            <a:ext cx="6019800" cy="6767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idx="10"/>
          </p:nvPr>
        </p:nvSpPr>
        <p:spPr>
          <a:ln/>
        </p:spPr>
        <p:txBody>
          <a:bodyPr/>
          <a:lstStyle>
            <a:lvl1pPr>
              <a:defRPr/>
            </a:lvl1pPr>
          </a:lstStyle>
          <a:p>
            <a:pPr>
              <a:defRPr/>
            </a:pPr>
            <a:fld id="{793790BB-CDA0-4B33-AF3E-812ABA46E66E}" type="slidenum">
              <a:rPr lang="el-GR"/>
              <a:pPr>
                <a:defRPr/>
              </a:pPr>
              <a:t>‹#›</a:t>
            </a:fld>
            <a:endParaRPr lang="el-G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E9FC89A9-80AB-4EAC-BC17-F938F8D889DE}" type="slidenum">
              <a:rPr lang="el-GR"/>
              <a:pPr>
                <a:defRPr/>
              </a:pPr>
              <a:t>‹#›</a:t>
            </a:fld>
            <a:endParaRPr lang="el-G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FF3BD4DA-5BA2-40C2-A21D-C0828516769C}" type="slidenum">
              <a:rPr lang="el-GR"/>
              <a:pPr>
                <a:defRPr/>
              </a:pPr>
              <a:t>‹#›</a:t>
            </a:fld>
            <a:endParaRPr lang="el-G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BF4E7DE8-AF35-4862-B42F-3DF2EA9F1263}" type="slidenum">
              <a:rPr lang="el-GR"/>
              <a:pPr>
                <a:defRPr/>
              </a:pPr>
              <a:t>‹#›</a:t>
            </a:fld>
            <a:endParaRPr lang="el-G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7013" cy="4676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447800"/>
            <a:ext cx="4038600" cy="4676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fld id="{34F77488-67AF-4287-B1E6-6E8277D4904F}" type="slidenum">
              <a:rPr lang="el-GR"/>
              <a:pPr>
                <a:defRPr/>
              </a:pPr>
              <a:t>‹#›</a:t>
            </a:fld>
            <a:endParaRPr lang="el-G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fld id="{B772EBE4-AE7F-4E28-9F0D-15E1D94617A6}"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7013" cy="4676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447800"/>
            <a:ext cx="4038600" cy="4676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idx="10"/>
          </p:nvPr>
        </p:nvSpPr>
        <p:spPr>
          <a:ln/>
        </p:spPr>
        <p:txBody>
          <a:bodyPr/>
          <a:lstStyle>
            <a:lvl1pPr>
              <a:defRPr/>
            </a:lvl1pPr>
          </a:lstStyle>
          <a:p>
            <a:pPr>
              <a:defRPr/>
            </a:pPr>
            <a:fld id="{07698561-4883-4CAD-99E2-DA312DDFA255}" type="slidenum">
              <a:rPr lang="el-GR"/>
              <a:pPr>
                <a:defRPr/>
              </a:pPr>
              <a:t>‹#›</a:t>
            </a:fld>
            <a:endParaRPr lang="el-G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fld id="{47AC021E-8716-4FD6-95B2-D1E7CCC14306}" type="slidenum">
              <a:rPr lang="el-GR"/>
              <a:pPr>
                <a:defRPr/>
              </a:pPr>
              <a:t>‹#›</a:t>
            </a:fld>
            <a:endParaRPr lang="el-G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58D80760-6FAD-4B9B-B9BE-BB773A109E3F}" type="slidenum">
              <a:rPr lang="el-GR"/>
              <a:pPr>
                <a:defRPr/>
              </a:pPr>
              <a:t>‹#›</a:t>
            </a:fld>
            <a:endParaRPr lang="el-G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395F0946-B196-47D1-A3FB-4557921F2811}" type="slidenum">
              <a:rPr lang="el-GR"/>
              <a:pPr>
                <a:defRPr/>
              </a:pPr>
              <a:t>‹#›</a:t>
            </a:fld>
            <a:endParaRPr lang="el-G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5005A53D-5785-4111-94D4-B2DE8FC13344}" type="slidenum">
              <a:rPr lang="el-GR"/>
              <a:pPr>
                <a:defRPr/>
              </a:pPr>
              <a:t>‹#›</a:t>
            </a:fld>
            <a:endParaRPr lang="el-G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B1FA88D4-2329-4524-9059-46F0A8838A1E}" type="slidenum">
              <a:rPr lang="el-GR"/>
              <a:pPr>
                <a:defRPr/>
              </a:pPr>
              <a:t>‹#›</a:t>
            </a:fld>
            <a:endParaRPr lang="el-G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42938"/>
            <a:ext cx="2055813" cy="6767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42938"/>
            <a:ext cx="6019800" cy="6767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fld id="{C0BC1699-75D6-4D09-AA27-907056E57335}"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idx="10"/>
          </p:nvPr>
        </p:nvSpPr>
        <p:spPr>
          <a:ln/>
        </p:spPr>
        <p:txBody>
          <a:bodyPr/>
          <a:lstStyle>
            <a:lvl1pPr>
              <a:defRPr/>
            </a:lvl1pPr>
          </a:lstStyle>
          <a:p>
            <a:pPr>
              <a:defRPr/>
            </a:pPr>
            <a:fld id="{788F31A5-7E13-4D5D-8CE0-787743AA7479}"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idx="10"/>
          </p:nvPr>
        </p:nvSpPr>
        <p:spPr>
          <a:ln/>
        </p:spPr>
        <p:txBody>
          <a:bodyPr/>
          <a:lstStyle>
            <a:lvl1pPr>
              <a:defRPr/>
            </a:lvl1pPr>
          </a:lstStyle>
          <a:p>
            <a:pPr>
              <a:defRPr/>
            </a:pPr>
            <a:fld id="{383D0A76-8A99-471C-AD38-315FA9A77BC6}"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idx="10"/>
          </p:nvPr>
        </p:nvSpPr>
        <p:spPr>
          <a:ln/>
        </p:spPr>
        <p:txBody>
          <a:bodyPr/>
          <a:lstStyle>
            <a:lvl1pPr>
              <a:defRPr/>
            </a:lvl1pPr>
          </a:lstStyle>
          <a:p>
            <a:pPr>
              <a:defRPr/>
            </a:pPr>
            <a:fld id="{A1C4BC8C-FD9C-46BB-BF00-A123534199C4}"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idx="10"/>
          </p:nvPr>
        </p:nvSpPr>
        <p:spPr>
          <a:ln/>
        </p:spPr>
        <p:txBody>
          <a:bodyPr/>
          <a:lstStyle>
            <a:lvl1pPr>
              <a:defRPr/>
            </a:lvl1pPr>
          </a:lstStyle>
          <a:p>
            <a:pPr>
              <a:defRPr/>
            </a:pPr>
            <a:fld id="{8134B1E0-743C-4D54-990C-2A10EC5314E6}"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idx="10"/>
          </p:nvPr>
        </p:nvSpPr>
        <p:spPr>
          <a:ln/>
        </p:spPr>
        <p:txBody>
          <a:bodyPr/>
          <a:lstStyle>
            <a:lvl1pPr>
              <a:defRPr/>
            </a:lvl1pPr>
          </a:lstStyle>
          <a:p>
            <a:pPr>
              <a:defRPr/>
            </a:pPr>
            <a:fld id="{BF8AD79E-DFB1-48CA-8B63-4E7C8D0E2FC8}"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457200" y="1447800"/>
            <a:ext cx="8228013" cy="46767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Κάντε κλικ εδώ για την επεξεργασία της μορφής των κειμένων διάρθρωσης</a:t>
            </a:r>
          </a:p>
          <a:p>
            <a:pPr lvl="1"/>
            <a:r>
              <a:rPr lang="en-GB" smtClean="0"/>
              <a:t>Δεύτερο επίπεδο διάρθρωσης</a:t>
            </a:r>
          </a:p>
          <a:p>
            <a:pPr lvl="2"/>
            <a:r>
              <a:rPr lang="en-GB" smtClean="0"/>
              <a:t>Τρίτο επίπεδο διάρθρωσης</a:t>
            </a:r>
          </a:p>
          <a:p>
            <a:pPr lvl="3"/>
            <a:r>
              <a:rPr lang="en-GB" smtClean="0"/>
              <a:t>Τέταρτο επίπεδο διάρθρωσης</a:t>
            </a:r>
          </a:p>
          <a:p>
            <a:pPr lvl="4"/>
            <a:r>
              <a:rPr lang="en-GB" smtClean="0"/>
              <a:t>Πέμπτο επίπεδο διάρθρωσης</a:t>
            </a:r>
          </a:p>
          <a:p>
            <a:pPr lvl="4"/>
            <a:r>
              <a:rPr lang="en-GB" smtClean="0"/>
              <a:t>Έκτο επίπεδο διάρθρωσης</a:t>
            </a:r>
          </a:p>
          <a:p>
            <a:pPr lvl="4"/>
            <a:r>
              <a:rPr lang="en-GB" smtClean="0"/>
              <a:t>Έβδομο επίπεδο διάρθρωσης</a:t>
            </a:r>
          </a:p>
          <a:p>
            <a:pPr lvl="4"/>
            <a:r>
              <a:rPr lang="en-GB" smtClean="0"/>
              <a:t>Όγδοο επίπεδο διάρθρωσης</a:t>
            </a:r>
          </a:p>
          <a:p>
            <a:pPr lvl="4"/>
            <a:r>
              <a:rPr lang="en-GB" smtClean="0"/>
              <a:t>Ένατο επίπεδο διάρθρωσης</a:t>
            </a:r>
          </a:p>
        </p:txBody>
      </p:sp>
      <p:sp>
        <p:nvSpPr>
          <p:cNvPr id="2" name="Text Box 2"/>
          <p:cNvSpPr txBox="1">
            <a:spLocks noChangeArrowheads="1"/>
          </p:cNvSpPr>
          <p:nvPr/>
        </p:nvSpPr>
        <p:spPr bwMode="auto">
          <a:xfrm>
            <a:off x="5791200" y="6165850"/>
            <a:ext cx="2590800" cy="460375"/>
          </a:xfrm>
          <a:prstGeom prst="rect">
            <a:avLst/>
          </a:prstGeom>
          <a:noFill/>
          <a:ln w="9525">
            <a:noFill/>
            <a:round/>
            <a:headEnd/>
            <a:tailEnd/>
          </a:ln>
          <a:effectLst/>
        </p:spPr>
        <p:txBody>
          <a:bodyPr wrap="none" anchor="ctr"/>
          <a:lstStyle/>
          <a:p>
            <a:pPr>
              <a:buClr>
                <a:srgbClr val="000000"/>
              </a:buClr>
              <a:buSzPct val="100000"/>
              <a:buFont typeface="Times New Roman" pitchFamily="18" charset="0"/>
              <a:buNone/>
              <a:defRPr/>
            </a:pPr>
            <a:endParaRPr lang="en-US">
              <a:latin typeface="Arial" pitchFamily="34" charset="0"/>
              <a:ea typeface="+mn-ea"/>
              <a:cs typeface="Arial" pitchFamily="34" charset="0"/>
            </a:endParaRPr>
          </a:p>
        </p:txBody>
      </p:sp>
      <p:sp>
        <p:nvSpPr>
          <p:cNvPr id="1027" name="Text Box 3"/>
          <p:cNvSpPr txBox="1">
            <a:spLocks noChangeArrowheads="1"/>
          </p:cNvSpPr>
          <p:nvPr/>
        </p:nvSpPr>
        <p:spPr bwMode="auto">
          <a:xfrm>
            <a:off x="2133600" y="6165850"/>
            <a:ext cx="3581400" cy="460375"/>
          </a:xfrm>
          <a:prstGeom prst="rect">
            <a:avLst/>
          </a:prstGeom>
          <a:noFill/>
          <a:ln w="9525">
            <a:noFill/>
            <a:round/>
            <a:headEnd/>
            <a:tailEnd/>
          </a:ln>
          <a:effectLst/>
        </p:spPr>
        <p:txBody>
          <a:bodyPr wrap="none" anchor="ctr"/>
          <a:lstStyle/>
          <a:p>
            <a:pPr>
              <a:buClr>
                <a:srgbClr val="000000"/>
              </a:buClr>
              <a:buSzPct val="100000"/>
              <a:buFont typeface="Times New Roman" pitchFamily="18" charset="0"/>
              <a:buNone/>
              <a:defRPr/>
            </a:pPr>
            <a:endParaRPr lang="en-US">
              <a:latin typeface="Arial" pitchFamily="34" charset="0"/>
              <a:ea typeface="+mn-ea"/>
              <a:cs typeface="Arial" pitchFamily="34" charset="0"/>
            </a:endParaRPr>
          </a:p>
        </p:txBody>
      </p:sp>
      <p:sp>
        <p:nvSpPr>
          <p:cNvPr id="1028" name="Rectangle 4"/>
          <p:cNvSpPr>
            <a:spLocks noGrp="1" noChangeArrowheads="1"/>
          </p:cNvSpPr>
          <p:nvPr>
            <p:ph type="sldNum"/>
          </p:nvPr>
        </p:nvSpPr>
        <p:spPr bwMode="auto">
          <a:xfrm>
            <a:off x="8410575" y="6181725"/>
            <a:ext cx="608013" cy="455613"/>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lvl1pPr algn="ct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FEFAC9"/>
                </a:solidFill>
                <a:latin typeface="Arial" pitchFamily="34" charset="0"/>
                <a:ea typeface="+mn-ea"/>
                <a:cs typeface="Arial" pitchFamily="34" charset="0"/>
              </a:defRPr>
            </a:lvl1pPr>
          </a:lstStyle>
          <a:p>
            <a:pPr>
              <a:defRPr/>
            </a:pPr>
            <a:fld id="{BBF2AF3D-C0DC-4828-8FBF-8575D99146F1}" type="slidenum">
              <a:rPr lang="el-GR"/>
              <a:pPr>
                <a:defRPr/>
              </a:pPr>
              <a:t>‹#›</a:t>
            </a:fld>
            <a:endParaRPr lang="el-GR"/>
          </a:p>
        </p:txBody>
      </p:sp>
      <p:sp>
        <p:nvSpPr>
          <p:cNvPr id="1030" name="Rectangle 5"/>
          <p:cNvSpPr>
            <a:spLocks noGrp="1" noChangeArrowheads="1"/>
          </p:cNvSpPr>
          <p:nvPr>
            <p:ph type="title"/>
          </p:nvPr>
        </p:nvSpPr>
        <p:spPr bwMode="auto">
          <a:xfrm>
            <a:off x="457200" y="-642938"/>
            <a:ext cx="8228013" cy="2012951"/>
          </a:xfrm>
          <a:prstGeom prst="rect">
            <a:avLst/>
          </a:prstGeom>
          <a:noFill/>
          <a:ln w="9525">
            <a:noFill/>
            <a:round/>
            <a:headEnd/>
            <a:tailEnd/>
          </a:ln>
        </p:spPr>
        <p:txBody>
          <a:bodyPr vert="horz" wrap="square" lIns="90000" tIns="46800" rIns="90000" bIns="46800" numCol="1" anchor="b" anchorCtr="0" compatLnSpc="1">
            <a:prstTxWarp prst="textNoShape">
              <a:avLst/>
            </a:prstTxWarp>
          </a:bodyPr>
          <a:lstStyle/>
          <a:p>
            <a:pPr lvl="0"/>
            <a:r>
              <a:rPr lang="en-GB" smtClean="0"/>
              <a:t>Κάντε κλικ εδώ για την επεξεργασία της μορφής του κειμένου του τίτλου</a:t>
            </a:r>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Lst>
  <p:txStyles>
    <p:titleStyle>
      <a:lvl1pPr algn="l" defTabSz="449263" rtl="0" eaLnBrk="0" fontAlgn="base" hangingPunct="0">
        <a:spcBef>
          <a:spcPct val="0"/>
        </a:spcBef>
        <a:spcAft>
          <a:spcPct val="0"/>
        </a:spcAft>
        <a:buClr>
          <a:srgbClr val="000000"/>
        </a:buClr>
        <a:buSzPct val="100000"/>
        <a:buFont typeface="Times New Roman" pitchFamily="18" charset="0"/>
        <a:defRPr sz="4200">
          <a:solidFill>
            <a:srgbClr val="F9F9F9"/>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4200">
          <a:solidFill>
            <a:srgbClr val="F9F9F9"/>
          </a:solidFill>
          <a:latin typeface="Constantia" pitchFamily="18" charset="0"/>
          <a:ea typeface="Arial Unicode MS" pitchFamily="34" charset="-128"/>
          <a:cs typeface="Arial Unicode MS" pitchFamily="34" charset="-128"/>
        </a:defRPr>
      </a:lvl2pPr>
      <a:lvl3pPr algn="l" defTabSz="449263" rtl="0" eaLnBrk="0" fontAlgn="base" hangingPunct="0">
        <a:spcBef>
          <a:spcPct val="0"/>
        </a:spcBef>
        <a:spcAft>
          <a:spcPct val="0"/>
        </a:spcAft>
        <a:buClr>
          <a:srgbClr val="000000"/>
        </a:buClr>
        <a:buSzPct val="100000"/>
        <a:buFont typeface="Times New Roman" pitchFamily="18" charset="0"/>
        <a:defRPr sz="4200">
          <a:solidFill>
            <a:srgbClr val="F9F9F9"/>
          </a:solidFill>
          <a:latin typeface="Constantia" pitchFamily="18" charset="0"/>
          <a:ea typeface="Arial Unicode MS" pitchFamily="34" charset="-128"/>
          <a:cs typeface="Arial Unicode MS" pitchFamily="34" charset="-128"/>
        </a:defRPr>
      </a:lvl3pPr>
      <a:lvl4pPr algn="l" defTabSz="449263" rtl="0" eaLnBrk="0" fontAlgn="base" hangingPunct="0">
        <a:spcBef>
          <a:spcPct val="0"/>
        </a:spcBef>
        <a:spcAft>
          <a:spcPct val="0"/>
        </a:spcAft>
        <a:buClr>
          <a:srgbClr val="000000"/>
        </a:buClr>
        <a:buSzPct val="100000"/>
        <a:buFont typeface="Times New Roman" pitchFamily="18" charset="0"/>
        <a:defRPr sz="4200">
          <a:solidFill>
            <a:srgbClr val="F9F9F9"/>
          </a:solidFill>
          <a:latin typeface="Constantia" pitchFamily="18" charset="0"/>
          <a:ea typeface="Arial Unicode MS" pitchFamily="34" charset="-128"/>
          <a:cs typeface="Arial Unicode MS" pitchFamily="34" charset="-128"/>
        </a:defRPr>
      </a:lvl4pPr>
      <a:lvl5pPr algn="l" defTabSz="449263" rtl="0" eaLnBrk="0" fontAlgn="base" hangingPunct="0">
        <a:spcBef>
          <a:spcPct val="0"/>
        </a:spcBef>
        <a:spcAft>
          <a:spcPct val="0"/>
        </a:spcAft>
        <a:buClr>
          <a:srgbClr val="000000"/>
        </a:buClr>
        <a:buSzPct val="100000"/>
        <a:buFont typeface="Times New Roman" pitchFamily="18" charset="0"/>
        <a:defRPr sz="4200">
          <a:solidFill>
            <a:srgbClr val="F9F9F9"/>
          </a:solidFill>
          <a:latin typeface="Constantia" pitchFamily="18" charset="0"/>
          <a:ea typeface="Arial Unicode MS" pitchFamily="34" charset="-128"/>
          <a:cs typeface="Arial Unicode MS" pitchFamily="34" charset="-128"/>
        </a:defRPr>
      </a:lvl5pPr>
      <a:lvl6pPr marL="2514600" indent="-228600" algn="l" defTabSz="449263" rtl="0" eaLnBrk="0" fontAlgn="base" hangingPunct="0">
        <a:spcBef>
          <a:spcPct val="0"/>
        </a:spcBef>
        <a:spcAft>
          <a:spcPct val="0"/>
        </a:spcAft>
        <a:buClr>
          <a:srgbClr val="000000"/>
        </a:buClr>
        <a:buSzPct val="100000"/>
        <a:buFont typeface="Times New Roman" pitchFamily="18" charset="0"/>
        <a:defRPr sz="4200">
          <a:solidFill>
            <a:srgbClr val="F9F9F9"/>
          </a:solidFill>
          <a:latin typeface="Constantia" pitchFamily="18" charset="0"/>
          <a:ea typeface="Arial Unicode MS" pitchFamily="34" charset="-128"/>
          <a:cs typeface="Arial Unicode MS" pitchFamily="34" charset="-128"/>
        </a:defRPr>
      </a:lvl6pPr>
      <a:lvl7pPr marL="2971800" indent="-228600" algn="l" defTabSz="449263" rtl="0" eaLnBrk="0" fontAlgn="base" hangingPunct="0">
        <a:spcBef>
          <a:spcPct val="0"/>
        </a:spcBef>
        <a:spcAft>
          <a:spcPct val="0"/>
        </a:spcAft>
        <a:buClr>
          <a:srgbClr val="000000"/>
        </a:buClr>
        <a:buSzPct val="100000"/>
        <a:buFont typeface="Times New Roman" pitchFamily="18" charset="0"/>
        <a:defRPr sz="4200">
          <a:solidFill>
            <a:srgbClr val="F9F9F9"/>
          </a:solidFill>
          <a:latin typeface="Constantia" pitchFamily="18" charset="0"/>
          <a:ea typeface="Arial Unicode MS" pitchFamily="34" charset="-128"/>
          <a:cs typeface="Arial Unicode MS" pitchFamily="34" charset="-128"/>
        </a:defRPr>
      </a:lvl7pPr>
      <a:lvl8pPr marL="3429000" indent="-228600" algn="l" defTabSz="449263" rtl="0" eaLnBrk="0" fontAlgn="base" hangingPunct="0">
        <a:spcBef>
          <a:spcPct val="0"/>
        </a:spcBef>
        <a:spcAft>
          <a:spcPct val="0"/>
        </a:spcAft>
        <a:buClr>
          <a:srgbClr val="000000"/>
        </a:buClr>
        <a:buSzPct val="100000"/>
        <a:buFont typeface="Times New Roman" pitchFamily="18" charset="0"/>
        <a:defRPr sz="4200">
          <a:solidFill>
            <a:srgbClr val="F9F9F9"/>
          </a:solidFill>
          <a:latin typeface="Constantia" pitchFamily="18" charset="0"/>
          <a:ea typeface="Arial Unicode MS" pitchFamily="34" charset="-128"/>
          <a:cs typeface="Arial Unicode MS" pitchFamily="34" charset="-128"/>
        </a:defRPr>
      </a:lvl8pPr>
      <a:lvl9pPr marL="3886200" indent="-228600" algn="l" defTabSz="449263" rtl="0" eaLnBrk="0" fontAlgn="base" hangingPunct="0">
        <a:spcBef>
          <a:spcPct val="0"/>
        </a:spcBef>
        <a:spcAft>
          <a:spcPct val="0"/>
        </a:spcAft>
        <a:buClr>
          <a:srgbClr val="000000"/>
        </a:buClr>
        <a:buSzPct val="100000"/>
        <a:buFont typeface="Times New Roman" pitchFamily="18" charset="0"/>
        <a:defRPr sz="4200">
          <a:solidFill>
            <a:srgbClr val="F9F9F9"/>
          </a:solidFill>
          <a:latin typeface="Constantia" pitchFamily="18" charset="0"/>
          <a:ea typeface="Arial Unicode MS" pitchFamily="34" charset="-128"/>
          <a:cs typeface="Arial Unicode MS" pitchFamily="34" charset="-128"/>
        </a:defRPr>
      </a:lvl9pPr>
    </p:titleStyle>
    <p:bodyStyle>
      <a:lvl1pPr marL="342900" indent="-342900" algn="l" defTabSz="449263" rtl="0" eaLnBrk="0" fontAlgn="base" hangingPunct="0">
        <a:spcBef>
          <a:spcPts val="600"/>
        </a:spcBef>
        <a:spcAft>
          <a:spcPct val="0"/>
        </a:spcAft>
        <a:buClr>
          <a:srgbClr val="000000"/>
        </a:buClr>
        <a:buSzPct val="100000"/>
        <a:buFont typeface="Times New Roman" pitchFamily="18" charset="0"/>
        <a:buChar char="•"/>
        <a:defRPr sz="2600">
          <a:solidFill>
            <a:srgbClr val="FFFFFF"/>
          </a:solidFill>
          <a:latin typeface="+mn-lt"/>
          <a:ea typeface="+mn-ea"/>
          <a:cs typeface="+mn-cs"/>
        </a:defRPr>
      </a:lvl1pPr>
      <a:lvl2pPr marL="742950" indent="-285750" algn="l" defTabSz="449263" rtl="0" eaLnBrk="0" fontAlgn="base" hangingPunct="0">
        <a:spcBef>
          <a:spcPts val="300"/>
        </a:spcBef>
        <a:spcAft>
          <a:spcPct val="0"/>
        </a:spcAft>
        <a:buClr>
          <a:srgbClr val="000000"/>
        </a:buClr>
        <a:buSzPct val="100000"/>
        <a:buFont typeface="Times New Roman" pitchFamily="18" charset="0"/>
        <a:buChar char="–"/>
        <a:defRPr sz="2400">
          <a:solidFill>
            <a:srgbClr val="FEFAC9"/>
          </a:solidFill>
          <a:latin typeface="+mn-lt"/>
          <a:ea typeface="+mn-ea"/>
          <a:cs typeface="+mn-cs"/>
        </a:defRPr>
      </a:lvl2pPr>
      <a:lvl3pPr marL="1143000" indent="-228600" algn="l" defTabSz="449263" rtl="0" eaLnBrk="0" fontAlgn="base" hangingPunct="0">
        <a:spcBef>
          <a:spcPts val="300"/>
        </a:spcBef>
        <a:spcAft>
          <a:spcPct val="0"/>
        </a:spcAft>
        <a:buClr>
          <a:srgbClr val="000000"/>
        </a:buClr>
        <a:buSzPct val="100000"/>
        <a:buFont typeface="Times New Roman" pitchFamily="18" charset="0"/>
        <a:buChar char="•"/>
        <a:defRPr sz="2100">
          <a:solidFill>
            <a:srgbClr val="FFFFFF"/>
          </a:solidFill>
          <a:latin typeface="+mn-lt"/>
          <a:ea typeface="+mn-ea"/>
          <a:cs typeface="+mn-cs"/>
        </a:defRPr>
      </a:lvl3pPr>
      <a:lvl4pPr marL="1600200" indent="-228600" algn="l" defTabSz="449263" rtl="0" eaLnBrk="0" fontAlgn="base" hangingPunct="0">
        <a:spcBef>
          <a:spcPts val="300"/>
        </a:spcBef>
        <a:spcAft>
          <a:spcPct val="0"/>
        </a:spcAft>
        <a:buClr>
          <a:srgbClr val="000000"/>
        </a:buClr>
        <a:buSzPct val="100000"/>
        <a:buFont typeface="Times New Roman" pitchFamily="18" charset="0"/>
        <a:buChar char="–"/>
        <a:defRPr sz="1900">
          <a:solidFill>
            <a:srgbClr val="FFFFFF"/>
          </a:solidFill>
          <a:latin typeface="+mn-lt"/>
          <a:ea typeface="+mn-ea"/>
          <a:cs typeface="+mn-cs"/>
        </a:defRPr>
      </a:lvl4pPr>
      <a:lvl5pPr marL="2057400" indent="-228600" algn="l" defTabSz="449263" rtl="0" eaLnBrk="0" fontAlgn="base" hangingPunct="0">
        <a:spcBef>
          <a:spcPts val="338"/>
        </a:spcBef>
        <a:spcAft>
          <a:spcPct val="0"/>
        </a:spcAft>
        <a:buClr>
          <a:srgbClr val="000000"/>
        </a:buClr>
        <a:buSzPct val="100000"/>
        <a:buFont typeface="Times New Roman" pitchFamily="18" charset="0"/>
        <a:buChar char="»"/>
        <a:defRPr sz="1600">
          <a:solidFill>
            <a:srgbClr val="FFFFFF"/>
          </a:solidFill>
          <a:latin typeface="+mn-lt"/>
          <a:ea typeface="+mn-ea"/>
          <a:cs typeface="+mn-cs"/>
        </a:defRPr>
      </a:lvl5pPr>
      <a:lvl6pPr marL="2514600" indent="-228600" algn="l" defTabSz="449263" rtl="0" eaLnBrk="0" fontAlgn="base" hangingPunct="0">
        <a:spcBef>
          <a:spcPts val="338"/>
        </a:spcBef>
        <a:spcAft>
          <a:spcPct val="0"/>
        </a:spcAft>
        <a:buClr>
          <a:srgbClr val="000000"/>
        </a:buClr>
        <a:buSzPct val="100000"/>
        <a:buFont typeface="Times New Roman" pitchFamily="18" charset="0"/>
        <a:defRPr sz="1600">
          <a:solidFill>
            <a:srgbClr val="FFFFFF"/>
          </a:solidFill>
          <a:latin typeface="+mn-lt"/>
          <a:ea typeface="+mn-ea"/>
          <a:cs typeface="+mn-cs"/>
        </a:defRPr>
      </a:lvl6pPr>
      <a:lvl7pPr marL="2971800" indent="-228600" algn="l" defTabSz="449263" rtl="0" eaLnBrk="0" fontAlgn="base" hangingPunct="0">
        <a:spcBef>
          <a:spcPts val="338"/>
        </a:spcBef>
        <a:spcAft>
          <a:spcPct val="0"/>
        </a:spcAft>
        <a:buClr>
          <a:srgbClr val="000000"/>
        </a:buClr>
        <a:buSzPct val="100000"/>
        <a:buFont typeface="Times New Roman" pitchFamily="18" charset="0"/>
        <a:defRPr sz="1600">
          <a:solidFill>
            <a:srgbClr val="FFFFFF"/>
          </a:solidFill>
          <a:latin typeface="+mn-lt"/>
          <a:ea typeface="+mn-ea"/>
          <a:cs typeface="+mn-cs"/>
        </a:defRPr>
      </a:lvl7pPr>
      <a:lvl8pPr marL="3429000" indent="-228600" algn="l" defTabSz="449263" rtl="0" eaLnBrk="0" fontAlgn="base" hangingPunct="0">
        <a:spcBef>
          <a:spcPts val="338"/>
        </a:spcBef>
        <a:spcAft>
          <a:spcPct val="0"/>
        </a:spcAft>
        <a:buClr>
          <a:srgbClr val="000000"/>
        </a:buClr>
        <a:buSzPct val="100000"/>
        <a:buFont typeface="Times New Roman" pitchFamily="18" charset="0"/>
        <a:defRPr sz="1600">
          <a:solidFill>
            <a:srgbClr val="FFFFFF"/>
          </a:solidFill>
          <a:latin typeface="+mn-lt"/>
          <a:ea typeface="+mn-ea"/>
          <a:cs typeface="+mn-cs"/>
        </a:defRPr>
      </a:lvl8pPr>
      <a:lvl9pPr marL="3886200" indent="-228600" algn="l" defTabSz="449263" rtl="0" eaLnBrk="0" fontAlgn="base" hangingPunct="0">
        <a:spcBef>
          <a:spcPts val="338"/>
        </a:spcBef>
        <a:spcAft>
          <a:spcPct val="0"/>
        </a:spcAft>
        <a:buClr>
          <a:srgbClr val="000000"/>
        </a:buClr>
        <a:buSzPct val="100000"/>
        <a:buFont typeface="Times New Roman" pitchFamily="18" charset="0"/>
        <a:defRPr sz="16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49" name="Line 1"/>
          <p:cNvSpPr>
            <a:spLocks noChangeShapeType="1"/>
          </p:cNvSpPr>
          <p:nvPr/>
        </p:nvSpPr>
        <p:spPr bwMode="auto">
          <a:xfrm>
            <a:off x="1463675" y="3549650"/>
            <a:ext cx="2971800" cy="1588"/>
          </a:xfrm>
          <a:prstGeom prst="line">
            <a:avLst/>
          </a:prstGeom>
          <a:noFill/>
          <a:ln w="9360">
            <a:solidFill>
              <a:srgbClr val="E9E9E8"/>
            </a:solidFill>
            <a:miter lim="800000"/>
            <a:headEnd/>
            <a:tailEnd/>
          </a:ln>
          <a:effectLst>
            <a:outerShdw algn="ctr" rotWithShape="0">
              <a:srgbClr val="000000">
                <a:alpha val="55025"/>
              </a:srgbClr>
            </a:outerShdw>
          </a:effectLst>
        </p:spPr>
        <p:txBody>
          <a:bodyPr/>
          <a:lstStyle/>
          <a:p>
            <a:pPr>
              <a:buClr>
                <a:srgbClr val="000000"/>
              </a:buClr>
              <a:buSzPct val="100000"/>
              <a:buFont typeface="Times New Roman" pitchFamily="18" charset="0"/>
              <a:buNone/>
              <a:defRPr/>
            </a:pPr>
            <a:endParaRPr lang="en-US">
              <a:latin typeface="Arial" pitchFamily="34" charset="0"/>
              <a:ea typeface="+mn-ea"/>
              <a:cs typeface="Arial" pitchFamily="34" charset="0"/>
            </a:endParaRPr>
          </a:p>
        </p:txBody>
      </p:sp>
      <p:sp>
        <p:nvSpPr>
          <p:cNvPr id="2050" name="Line 2"/>
          <p:cNvSpPr>
            <a:spLocks noChangeShapeType="1"/>
          </p:cNvSpPr>
          <p:nvPr/>
        </p:nvSpPr>
        <p:spPr bwMode="auto">
          <a:xfrm>
            <a:off x="4708525" y="3549650"/>
            <a:ext cx="2971800" cy="1588"/>
          </a:xfrm>
          <a:prstGeom prst="line">
            <a:avLst/>
          </a:prstGeom>
          <a:noFill/>
          <a:ln w="9360">
            <a:solidFill>
              <a:srgbClr val="E9E9E8"/>
            </a:solidFill>
            <a:miter lim="800000"/>
            <a:headEnd/>
            <a:tailEnd/>
          </a:ln>
          <a:effectLst>
            <a:outerShdw algn="ctr" rotWithShape="0">
              <a:srgbClr val="000000">
                <a:alpha val="55025"/>
              </a:srgbClr>
            </a:outerShdw>
          </a:effectLst>
        </p:spPr>
        <p:txBody>
          <a:bodyPr/>
          <a:lstStyle/>
          <a:p>
            <a:pPr>
              <a:buClr>
                <a:srgbClr val="000000"/>
              </a:buClr>
              <a:buSzPct val="100000"/>
              <a:buFont typeface="Times New Roman" pitchFamily="18" charset="0"/>
              <a:buNone/>
              <a:defRPr/>
            </a:pPr>
            <a:endParaRPr lang="en-US">
              <a:latin typeface="Arial" pitchFamily="34" charset="0"/>
              <a:ea typeface="+mn-ea"/>
              <a:cs typeface="Arial" pitchFamily="34" charset="0"/>
            </a:endParaRPr>
          </a:p>
        </p:txBody>
      </p:sp>
      <p:sp>
        <p:nvSpPr>
          <p:cNvPr id="2051" name="Oval 3"/>
          <p:cNvSpPr>
            <a:spLocks noChangeArrowheads="1"/>
          </p:cNvSpPr>
          <p:nvPr/>
        </p:nvSpPr>
        <p:spPr bwMode="auto">
          <a:xfrm>
            <a:off x="4540250" y="3525838"/>
            <a:ext cx="46038" cy="46037"/>
          </a:xfrm>
          <a:prstGeom prst="ellipse">
            <a:avLst/>
          </a:prstGeom>
          <a:solidFill>
            <a:srgbClr val="F3A447"/>
          </a:solidFill>
          <a:ln w="38160">
            <a:solidFill>
              <a:srgbClr val="F3A447"/>
            </a:solidFill>
            <a:miter lim="800000"/>
            <a:headEnd/>
            <a:tailEnd/>
          </a:ln>
          <a:effectLst>
            <a:outerShdw algn="ctr" rotWithShape="0">
              <a:srgbClr val="000000">
                <a:alpha val="55025"/>
              </a:srgbClr>
            </a:outerShdw>
          </a:effectLst>
        </p:spPr>
        <p:txBody>
          <a:bodyPr wrap="none" anchor="ctr"/>
          <a:lstStyle/>
          <a:p>
            <a:pPr>
              <a:buClr>
                <a:srgbClr val="000000"/>
              </a:buClr>
              <a:buSzPct val="100000"/>
              <a:buFont typeface="Times New Roman" pitchFamily="18" charset="0"/>
              <a:buNone/>
              <a:defRPr/>
            </a:pPr>
            <a:endParaRPr lang="en-US">
              <a:latin typeface="Arial" pitchFamily="34" charset="0"/>
              <a:ea typeface="+mn-ea"/>
              <a:cs typeface="Arial" pitchFamily="34" charset="0"/>
            </a:endParaRPr>
          </a:p>
        </p:txBody>
      </p:sp>
      <p:sp>
        <p:nvSpPr>
          <p:cNvPr id="14341" name="Rectangle 4"/>
          <p:cNvSpPr>
            <a:spLocks noGrp="1" noChangeArrowheads="1"/>
          </p:cNvSpPr>
          <p:nvPr>
            <p:ph type="body" idx="1"/>
          </p:nvPr>
        </p:nvSpPr>
        <p:spPr bwMode="auto">
          <a:xfrm>
            <a:off x="457200" y="1447800"/>
            <a:ext cx="8228013" cy="46767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Κάντε κλικ εδώ για την επεξεργασία της μορφής των κειμένων διάρθρωσης</a:t>
            </a:r>
          </a:p>
          <a:p>
            <a:pPr lvl="1"/>
            <a:r>
              <a:rPr lang="en-GB" smtClean="0"/>
              <a:t>Δεύτερο επίπεδο διάρθρωσης</a:t>
            </a:r>
          </a:p>
          <a:p>
            <a:pPr lvl="2"/>
            <a:r>
              <a:rPr lang="en-GB" smtClean="0"/>
              <a:t>Τρίτο επίπεδο διάρθρωσης</a:t>
            </a:r>
          </a:p>
          <a:p>
            <a:pPr lvl="3"/>
            <a:r>
              <a:rPr lang="en-GB" smtClean="0"/>
              <a:t>Τέταρτο επίπεδο διάρθρωσης</a:t>
            </a:r>
          </a:p>
          <a:p>
            <a:pPr lvl="4"/>
            <a:r>
              <a:rPr lang="en-GB" smtClean="0"/>
              <a:t>Πέμπτο επίπεδο διάρθρωσης</a:t>
            </a:r>
          </a:p>
          <a:p>
            <a:pPr lvl="4"/>
            <a:r>
              <a:rPr lang="en-GB" smtClean="0"/>
              <a:t>Έκτο επίπεδο διάρθρωσης</a:t>
            </a:r>
          </a:p>
          <a:p>
            <a:pPr lvl="4"/>
            <a:r>
              <a:rPr lang="en-GB" smtClean="0"/>
              <a:t>Έβδομο επίπεδο διάρθρωσης</a:t>
            </a:r>
          </a:p>
          <a:p>
            <a:pPr lvl="4"/>
            <a:r>
              <a:rPr lang="en-GB" smtClean="0"/>
              <a:t>Όγδοο επίπεδο διάρθρωσης</a:t>
            </a:r>
          </a:p>
          <a:p>
            <a:pPr lvl="4"/>
            <a:r>
              <a:rPr lang="en-GB" smtClean="0"/>
              <a:t>Ένατο επίπεδο διάρθρωσης</a:t>
            </a:r>
          </a:p>
        </p:txBody>
      </p:sp>
      <p:sp>
        <p:nvSpPr>
          <p:cNvPr id="14342" name="Rectangle 5"/>
          <p:cNvSpPr>
            <a:spLocks noGrp="1" noChangeArrowheads="1"/>
          </p:cNvSpPr>
          <p:nvPr>
            <p:ph type="title"/>
          </p:nvPr>
        </p:nvSpPr>
        <p:spPr bwMode="auto">
          <a:xfrm>
            <a:off x="457200" y="-642938"/>
            <a:ext cx="8228013" cy="2012951"/>
          </a:xfrm>
          <a:prstGeom prst="rect">
            <a:avLst/>
          </a:prstGeom>
          <a:noFill/>
          <a:ln w="9525">
            <a:noFill/>
            <a:round/>
            <a:headEnd/>
            <a:tailEnd/>
          </a:ln>
        </p:spPr>
        <p:txBody>
          <a:bodyPr vert="horz" wrap="square" lIns="90000" tIns="46800" rIns="90000" bIns="46800" numCol="1" anchor="b" anchorCtr="0" compatLnSpc="1">
            <a:prstTxWarp prst="textNoShape">
              <a:avLst/>
            </a:prstTxWarp>
          </a:bodyPr>
          <a:lstStyle/>
          <a:p>
            <a:pPr lvl="0"/>
            <a:r>
              <a:rPr lang="en-GB" smtClean="0"/>
              <a:t>Κάντε κλικ εδώ για την επεξεργασία της μορφής του κειμένου του τίτλου</a:t>
            </a:r>
          </a:p>
        </p:txBody>
      </p:sp>
      <p:sp>
        <p:nvSpPr>
          <p:cNvPr id="2" name="Text Box 6"/>
          <p:cNvSpPr txBox="1">
            <a:spLocks noChangeArrowheads="1"/>
          </p:cNvSpPr>
          <p:nvPr/>
        </p:nvSpPr>
        <p:spPr bwMode="auto">
          <a:xfrm>
            <a:off x="5791200" y="6165850"/>
            <a:ext cx="2590800" cy="460375"/>
          </a:xfrm>
          <a:prstGeom prst="rect">
            <a:avLst/>
          </a:prstGeom>
          <a:noFill/>
          <a:ln w="9525">
            <a:noFill/>
            <a:round/>
            <a:headEnd/>
            <a:tailEnd/>
          </a:ln>
          <a:effectLst/>
        </p:spPr>
        <p:txBody>
          <a:bodyPr wrap="none" anchor="ctr"/>
          <a:lstStyle/>
          <a:p>
            <a:pPr>
              <a:buClr>
                <a:srgbClr val="000000"/>
              </a:buClr>
              <a:buSzPct val="100000"/>
              <a:buFont typeface="Times New Roman" pitchFamily="18" charset="0"/>
              <a:buNone/>
              <a:defRPr/>
            </a:pPr>
            <a:endParaRPr lang="en-US">
              <a:latin typeface="Arial" pitchFamily="34" charset="0"/>
              <a:ea typeface="+mn-ea"/>
              <a:cs typeface="Arial" pitchFamily="34" charset="0"/>
            </a:endParaRPr>
          </a:p>
        </p:txBody>
      </p:sp>
      <p:sp>
        <p:nvSpPr>
          <p:cNvPr id="2055" name="Rectangle 7"/>
          <p:cNvSpPr>
            <a:spLocks noGrp="1" noChangeArrowheads="1"/>
          </p:cNvSpPr>
          <p:nvPr>
            <p:ph type="sldNum"/>
          </p:nvPr>
        </p:nvSpPr>
        <p:spPr bwMode="auto">
          <a:xfrm>
            <a:off x="8410575" y="6181725"/>
            <a:ext cx="608013" cy="455613"/>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lvl1pPr algn="ctr">
              <a:buClr>
                <a:srgbClr val="000000"/>
              </a:buClr>
              <a:buSzPct val="100000"/>
              <a:buFont typeface="Times New Roman" pitchFamily="18" charset="0"/>
              <a:buNone/>
              <a:defRPr sz="1600">
                <a:solidFill>
                  <a:srgbClr val="FEFAC9"/>
                </a:solidFill>
                <a:latin typeface="Times New Roman" pitchFamily="18" charset="0"/>
                <a:ea typeface="+mn-ea"/>
                <a:cs typeface="Arial" pitchFamily="34" charset="0"/>
              </a:defRPr>
            </a:lvl1pPr>
          </a:lstStyle>
          <a:p>
            <a:pPr>
              <a:defRPr/>
            </a:pPr>
            <a:fld id="{C4833AD5-A807-44C4-A946-8F96FD7632F9}" type="slidenum">
              <a:rPr lang="el-GR"/>
              <a:pPr>
                <a:defRPr/>
              </a:pPr>
              <a:t>‹#›</a:t>
            </a:fld>
            <a:endParaRPr lang="el-GR"/>
          </a:p>
        </p:txBody>
      </p:sp>
      <p:sp>
        <p:nvSpPr>
          <p:cNvPr id="2056" name="Text Box 8"/>
          <p:cNvSpPr txBox="1">
            <a:spLocks noChangeArrowheads="1"/>
          </p:cNvSpPr>
          <p:nvPr/>
        </p:nvSpPr>
        <p:spPr bwMode="auto">
          <a:xfrm>
            <a:off x="2133600" y="6165850"/>
            <a:ext cx="3581400" cy="460375"/>
          </a:xfrm>
          <a:prstGeom prst="rect">
            <a:avLst/>
          </a:prstGeom>
          <a:noFill/>
          <a:ln w="9525">
            <a:noFill/>
            <a:round/>
            <a:headEnd/>
            <a:tailEnd/>
          </a:ln>
          <a:effectLst/>
        </p:spPr>
        <p:txBody>
          <a:bodyPr wrap="none" anchor="ctr"/>
          <a:lstStyle/>
          <a:p>
            <a:pPr>
              <a:buClr>
                <a:srgbClr val="000000"/>
              </a:buClr>
              <a:buSzPct val="100000"/>
              <a:buFont typeface="Times New Roman" pitchFamily="18" charset="0"/>
              <a:buNone/>
              <a:defRPr/>
            </a:pPr>
            <a:endParaRPr lang="en-US">
              <a:latin typeface="Arial" pitchFamily="34" charset="0"/>
              <a:ea typeface="+mn-ea"/>
              <a:cs typeface="Arial" pitchFamily="34" charset="0"/>
            </a:endParaRPr>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2" r:id="rId3"/>
    <p:sldLayoutId id="2147483671" r:id="rId4"/>
    <p:sldLayoutId id="2147483670" r:id="rId5"/>
    <p:sldLayoutId id="2147483669" r:id="rId6"/>
    <p:sldLayoutId id="2147483668" r:id="rId7"/>
    <p:sldLayoutId id="2147483667" r:id="rId8"/>
    <p:sldLayoutId id="2147483666" r:id="rId9"/>
    <p:sldLayoutId id="2147483665" r:id="rId10"/>
    <p:sldLayoutId id="2147483664" r:id="rId11"/>
  </p:sldLayoutIdLst>
  <p:txStyles>
    <p:titleStyle>
      <a:lvl1pPr algn="l" defTabSz="449263" rtl="0" eaLnBrk="0" fontAlgn="base" hangingPunct="0">
        <a:spcBef>
          <a:spcPct val="0"/>
        </a:spcBef>
        <a:spcAft>
          <a:spcPct val="0"/>
        </a:spcAft>
        <a:buClr>
          <a:srgbClr val="000000"/>
        </a:buClr>
        <a:buSzPct val="100000"/>
        <a:buFont typeface="Times New Roman" pitchFamily="18" charset="0"/>
        <a:defRPr sz="4200">
          <a:solidFill>
            <a:srgbClr val="F9F9F9"/>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4200">
          <a:solidFill>
            <a:srgbClr val="F9F9F9"/>
          </a:solidFill>
          <a:latin typeface="Constantia" pitchFamily="18" charset="0"/>
          <a:ea typeface="Arial Unicode MS" pitchFamily="34" charset="-128"/>
          <a:cs typeface="Arial Unicode MS" pitchFamily="34" charset="-128"/>
        </a:defRPr>
      </a:lvl2pPr>
      <a:lvl3pPr algn="l" defTabSz="449263" rtl="0" eaLnBrk="0" fontAlgn="base" hangingPunct="0">
        <a:spcBef>
          <a:spcPct val="0"/>
        </a:spcBef>
        <a:spcAft>
          <a:spcPct val="0"/>
        </a:spcAft>
        <a:buClr>
          <a:srgbClr val="000000"/>
        </a:buClr>
        <a:buSzPct val="100000"/>
        <a:buFont typeface="Times New Roman" pitchFamily="18" charset="0"/>
        <a:defRPr sz="4200">
          <a:solidFill>
            <a:srgbClr val="F9F9F9"/>
          </a:solidFill>
          <a:latin typeface="Constantia" pitchFamily="18" charset="0"/>
          <a:ea typeface="Arial Unicode MS" pitchFamily="34" charset="-128"/>
          <a:cs typeface="Arial Unicode MS" pitchFamily="34" charset="-128"/>
        </a:defRPr>
      </a:lvl3pPr>
      <a:lvl4pPr algn="l" defTabSz="449263" rtl="0" eaLnBrk="0" fontAlgn="base" hangingPunct="0">
        <a:spcBef>
          <a:spcPct val="0"/>
        </a:spcBef>
        <a:spcAft>
          <a:spcPct val="0"/>
        </a:spcAft>
        <a:buClr>
          <a:srgbClr val="000000"/>
        </a:buClr>
        <a:buSzPct val="100000"/>
        <a:buFont typeface="Times New Roman" pitchFamily="18" charset="0"/>
        <a:defRPr sz="4200">
          <a:solidFill>
            <a:srgbClr val="F9F9F9"/>
          </a:solidFill>
          <a:latin typeface="Constantia" pitchFamily="18" charset="0"/>
          <a:ea typeface="Arial Unicode MS" pitchFamily="34" charset="-128"/>
          <a:cs typeface="Arial Unicode MS" pitchFamily="34" charset="-128"/>
        </a:defRPr>
      </a:lvl4pPr>
      <a:lvl5pPr algn="l" defTabSz="449263" rtl="0" eaLnBrk="0" fontAlgn="base" hangingPunct="0">
        <a:spcBef>
          <a:spcPct val="0"/>
        </a:spcBef>
        <a:spcAft>
          <a:spcPct val="0"/>
        </a:spcAft>
        <a:buClr>
          <a:srgbClr val="000000"/>
        </a:buClr>
        <a:buSzPct val="100000"/>
        <a:buFont typeface="Times New Roman" pitchFamily="18" charset="0"/>
        <a:defRPr sz="4200">
          <a:solidFill>
            <a:srgbClr val="F9F9F9"/>
          </a:solidFill>
          <a:latin typeface="Constantia" pitchFamily="18" charset="0"/>
          <a:ea typeface="Arial Unicode MS" pitchFamily="34" charset="-128"/>
          <a:cs typeface="Arial Unicode MS" pitchFamily="34" charset="-128"/>
        </a:defRPr>
      </a:lvl5pPr>
      <a:lvl6pPr marL="2514600" indent="-228600" algn="l" defTabSz="449263" rtl="0" eaLnBrk="0" fontAlgn="base" hangingPunct="0">
        <a:spcBef>
          <a:spcPct val="0"/>
        </a:spcBef>
        <a:spcAft>
          <a:spcPct val="0"/>
        </a:spcAft>
        <a:buClr>
          <a:srgbClr val="000000"/>
        </a:buClr>
        <a:buSzPct val="100000"/>
        <a:buFont typeface="Times New Roman" pitchFamily="18" charset="0"/>
        <a:defRPr sz="4200">
          <a:solidFill>
            <a:srgbClr val="F9F9F9"/>
          </a:solidFill>
          <a:latin typeface="Constantia" pitchFamily="18" charset="0"/>
          <a:ea typeface="Arial Unicode MS" pitchFamily="34" charset="-128"/>
          <a:cs typeface="Arial Unicode MS" pitchFamily="34" charset="-128"/>
        </a:defRPr>
      </a:lvl6pPr>
      <a:lvl7pPr marL="2971800" indent="-228600" algn="l" defTabSz="449263" rtl="0" eaLnBrk="0" fontAlgn="base" hangingPunct="0">
        <a:spcBef>
          <a:spcPct val="0"/>
        </a:spcBef>
        <a:spcAft>
          <a:spcPct val="0"/>
        </a:spcAft>
        <a:buClr>
          <a:srgbClr val="000000"/>
        </a:buClr>
        <a:buSzPct val="100000"/>
        <a:buFont typeface="Times New Roman" pitchFamily="18" charset="0"/>
        <a:defRPr sz="4200">
          <a:solidFill>
            <a:srgbClr val="F9F9F9"/>
          </a:solidFill>
          <a:latin typeface="Constantia" pitchFamily="18" charset="0"/>
          <a:ea typeface="Arial Unicode MS" pitchFamily="34" charset="-128"/>
          <a:cs typeface="Arial Unicode MS" pitchFamily="34" charset="-128"/>
        </a:defRPr>
      </a:lvl7pPr>
      <a:lvl8pPr marL="3429000" indent="-228600" algn="l" defTabSz="449263" rtl="0" eaLnBrk="0" fontAlgn="base" hangingPunct="0">
        <a:spcBef>
          <a:spcPct val="0"/>
        </a:spcBef>
        <a:spcAft>
          <a:spcPct val="0"/>
        </a:spcAft>
        <a:buClr>
          <a:srgbClr val="000000"/>
        </a:buClr>
        <a:buSzPct val="100000"/>
        <a:buFont typeface="Times New Roman" pitchFamily="18" charset="0"/>
        <a:defRPr sz="4200">
          <a:solidFill>
            <a:srgbClr val="F9F9F9"/>
          </a:solidFill>
          <a:latin typeface="Constantia" pitchFamily="18" charset="0"/>
          <a:ea typeface="Arial Unicode MS" pitchFamily="34" charset="-128"/>
          <a:cs typeface="Arial Unicode MS" pitchFamily="34" charset="-128"/>
        </a:defRPr>
      </a:lvl8pPr>
      <a:lvl9pPr marL="3886200" indent="-228600" algn="l" defTabSz="449263" rtl="0" eaLnBrk="0" fontAlgn="base" hangingPunct="0">
        <a:spcBef>
          <a:spcPct val="0"/>
        </a:spcBef>
        <a:spcAft>
          <a:spcPct val="0"/>
        </a:spcAft>
        <a:buClr>
          <a:srgbClr val="000000"/>
        </a:buClr>
        <a:buSzPct val="100000"/>
        <a:buFont typeface="Times New Roman" pitchFamily="18" charset="0"/>
        <a:defRPr sz="4200">
          <a:solidFill>
            <a:srgbClr val="F9F9F9"/>
          </a:solidFill>
          <a:latin typeface="Constantia" pitchFamily="18" charset="0"/>
          <a:ea typeface="Arial Unicode MS" pitchFamily="34" charset="-128"/>
          <a:cs typeface="Arial Unicode MS" pitchFamily="34" charset="-128"/>
        </a:defRPr>
      </a:lvl9pPr>
    </p:titleStyle>
    <p:bodyStyle>
      <a:lvl1pPr marL="342900" indent="-342900" algn="l" defTabSz="449263" rtl="0" eaLnBrk="0" fontAlgn="base" hangingPunct="0">
        <a:spcBef>
          <a:spcPts val="600"/>
        </a:spcBef>
        <a:spcAft>
          <a:spcPct val="0"/>
        </a:spcAft>
        <a:buClr>
          <a:srgbClr val="000000"/>
        </a:buClr>
        <a:buSzPct val="100000"/>
        <a:buFont typeface="Times New Roman" pitchFamily="18" charset="0"/>
        <a:buChar char="•"/>
        <a:defRPr sz="2600">
          <a:solidFill>
            <a:srgbClr val="FFFFFF"/>
          </a:solidFill>
          <a:latin typeface="+mn-lt"/>
          <a:ea typeface="+mn-ea"/>
          <a:cs typeface="+mn-cs"/>
        </a:defRPr>
      </a:lvl1pPr>
      <a:lvl2pPr marL="742950" indent="-285750" algn="l" defTabSz="449263" rtl="0" eaLnBrk="0" fontAlgn="base" hangingPunct="0">
        <a:spcBef>
          <a:spcPts val="300"/>
        </a:spcBef>
        <a:spcAft>
          <a:spcPct val="0"/>
        </a:spcAft>
        <a:buClr>
          <a:srgbClr val="000000"/>
        </a:buClr>
        <a:buSzPct val="100000"/>
        <a:buFont typeface="Times New Roman" pitchFamily="18" charset="0"/>
        <a:buChar char="–"/>
        <a:defRPr sz="2400">
          <a:solidFill>
            <a:srgbClr val="FEFAC9"/>
          </a:solidFill>
          <a:latin typeface="+mn-lt"/>
          <a:ea typeface="+mn-ea"/>
          <a:cs typeface="+mn-cs"/>
        </a:defRPr>
      </a:lvl2pPr>
      <a:lvl3pPr marL="1143000" indent="-228600" algn="l" defTabSz="449263" rtl="0" eaLnBrk="0" fontAlgn="base" hangingPunct="0">
        <a:spcBef>
          <a:spcPts val="300"/>
        </a:spcBef>
        <a:spcAft>
          <a:spcPct val="0"/>
        </a:spcAft>
        <a:buClr>
          <a:srgbClr val="000000"/>
        </a:buClr>
        <a:buSzPct val="100000"/>
        <a:buFont typeface="Times New Roman" pitchFamily="18" charset="0"/>
        <a:buChar char="•"/>
        <a:defRPr sz="2100">
          <a:solidFill>
            <a:srgbClr val="FFFFFF"/>
          </a:solidFill>
          <a:latin typeface="+mn-lt"/>
          <a:ea typeface="+mn-ea"/>
          <a:cs typeface="+mn-cs"/>
        </a:defRPr>
      </a:lvl3pPr>
      <a:lvl4pPr marL="1600200" indent="-228600" algn="l" defTabSz="449263" rtl="0" eaLnBrk="0" fontAlgn="base" hangingPunct="0">
        <a:spcBef>
          <a:spcPts val="300"/>
        </a:spcBef>
        <a:spcAft>
          <a:spcPct val="0"/>
        </a:spcAft>
        <a:buClr>
          <a:srgbClr val="000000"/>
        </a:buClr>
        <a:buSzPct val="100000"/>
        <a:buFont typeface="Times New Roman" pitchFamily="18" charset="0"/>
        <a:buChar char="–"/>
        <a:defRPr sz="1900">
          <a:solidFill>
            <a:srgbClr val="FFFFFF"/>
          </a:solidFill>
          <a:latin typeface="+mn-lt"/>
          <a:ea typeface="+mn-ea"/>
          <a:cs typeface="+mn-cs"/>
        </a:defRPr>
      </a:lvl4pPr>
      <a:lvl5pPr marL="2057400" indent="-228600" algn="l" defTabSz="449263" rtl="0" eaLnBrk="0" fontAlgn="base" hangingPunct="0">
        <a:spcBef>
          <a:spcPts val="338"/>
        </a:spcBef>
        <a:spcAft>
          <a:spcPct val="0"/>
        </a:spcAft>
        <a:buClr>
          <a:srgbClr val="000000"/>
        </a:buClr>
        <a:buSzPct val="100000"/>
        <a:buFont typeface="Times New Roman" pitchFamily="18" charset="0"/>
        <a:buChar char="»"/>
        <a:defRPr sz="1600">
          <a:solidFill>
            <a:srgbClr val="FFFFFF"/>
          </a:solidFill>
          <a:latin typeface="+mn-lt"/>
          <a:ea typeface="+mn-ea"/>
          <a:cs typeface="+mn-cs"/>
        </a:defRPr>
      </a:lvl5pPr>
      <a:lvl6pPr marL="2514600" indent="-228600" algn="l" defTabSz="449263" rtl="0" eaLnBrk="0" fontAlgn="base" hangingPunct="0">
        <a:spcBef>
          <a:spcPts val="338"/>
        </a:spcBef>
        <a:spcAft>
          <a:spcPct val="0"/>
        </a:spcAft>
        <a:buClr>
          <a:srgbClr val="000000"/>
        </a:buClr>
        <a:buSzPct val="100000"/>
        <a:buFont typeface="Times New Roman" pitchFamily="18" charset="0"/>
        <a:defRPr sz="1600">
          <a:solidFill>
            <a:srgbClr val="FFFFFF"/>
          </a:solidFill>
          <a:latin typeface="+mn-lt"/>
          <a:ea typeface="+mn-ea"/>
          <a:cs typeface="+mn-cs"/>
        </a:defRPr>
      </a:lvl6pPr>
      <a:lvl7pPr marL="2971800" indent="-228600" algn="l" defTabSz="449263" rtl="0" eaLnBrk="0" fontAlgn="base" hangingPunct="0">
        <a:spcBef>
          <a:spcPts val="338"/>
        </a:spcBef>
        <a:spcAft>
          <a:spcPct val="0"/>
        </a:spcAft>
        <a:buClr>
          <a:srgbClr val="000000"/>
        </a:buClr>
        <a:buSzPct val="100000"/>
        <a:buFont typeface="Times New Roman" pitchFamily="18" charset="0"/>
        <a:defRPr sz="1600">
          <a:solidFill>
            <a:srgbClr val="FFFFFF"/>
          </a:solidFill>
          <a:latin typeface="+mn-lt"/>
          <a:ea typeface="+mn-ea"/>
          <a:cs typeface="+mn-cs"/>
        </a:defRPr>
      </a:lvl7pPr>
      <a:lvl8pPr marL="3429000" indent="-228600" algn="l" defTabSz="449263" rtl="0" eaLnBrk="0" fontAlgn="base" hangingPunct="0">
        <a:spcBef>
          <a:spcPts val="338"/>
        </a:spcBef>
        <a:spcAft>
          <a:spcPct val="0"/>
        </a:spcAft>
        <a:buClr>
          <a:srgbClr val="000000"/>
        </a:buClr>
        <a:buSzPct val="100000"/>
        <a:buFont typeface="Times New Roman" pitchFamily="18" charset="0"/>
        <a:defRPr sz="1600">
          <a:solidFill>
            <a:srgbClr val="FFFFFF"/>
          </a:solidFill>
          <a:latin typeface="+mn-lt"/>
          <a:ea typeface="+mn-ea"/>
          <a:cs typeface="+mn-cs"/>
        </a:defRPr>
      </a:lvl8pPr>
      <a:lvl9pPr marL="3886200" indent="-228600" algn="l" defTabSz="449263" rtl="0" eaLnBrk="0" fontAlgn="base" hangingPunct="0">
        <a:spcBef>
          <a:spcPts val="338"/>
        </a:spcBef>
        <a:spcAft>
          <a:spcPct val="0"/>
        </a:spcAft>
        <a:buClr>
          <a:srgbClr val="000000"/>
        </a:buClr>
        <a:buSzPct val="100000"/>
        <a:buFont typeface="Times New Roman" pitchFamily="18" charset="0"/>
        <a:defRPr sz="16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3" name="Line 1"/>
          <p:cNvSpPr>
            <a:spLocks noChangeShapeType="1"/>
          </p:cNvSpPr>
          <p:nvPr/>
        </p:nvSpPr>
        <p:spPr bwMode="auto">
          <a:xfrm>
            <a:off x="685800" y="4916488"/>
            <a:ext cx="7924800" cy="4762"/>
          </a:xfrm>
          <a:prstGeom prst="line">
            <a:avLst/>
          </a:prstGeom>
          <a:noFill/>
          <a:ln w="9360">
            <a:solidFill>
              <a:srgbClr val="E9E9E8"/>
            </a:solidFill>
            <a:miter lim="800000"/>
            <a:headEnd/>
            <a:tailEnd/>
          </a:ln>
          <a:effectLst>
            <a:outerShdw algn="ctr" rotWithShape="0">
              <a:srgbClr val="000000">
                <a:alpha val="55025"/>
              </a:srgbClr>
            </a:outerShdw>
          </a:effectLst>
        </p:spPr>
        <p:txBody>
          <a:bodyPr/>
          <a:lstStyle/>
          <a:p>
            <a:pPr>
              <a:buClr>
                <a:srgbClr val="000000"/>
              </a:buClr>
              <a:buSzPct val="100000"/>
              <a:buFont typeface="Times New Roman" pitchFamily="18" charset="0"/>
              <a:buNone/>
              <a:defRPr/>
            </a:pPr>
            <a:endParaRPr lang="en-US">
              <a:latin typeface="Arial" pitchFamily="34" charset="0"/>
              <a:ea typeface="+mn-ea"/>
              <a:cs typeface="Arial" pitchFamily="34" charset="0"/>
            </a:endParaRPr>
          </a:p>
        </p:txBody>
      </p:sp>
      <p:sp>
        <p:nvSpPr>
          <p:cNvPr id="26627" name="Rectangle 2"/>
          <p:cNvSpPr>
            <a:spLocks noGrp="1" noChangeArrowheads="1"/>
          </p:cNvSpPr>
          <p:nvPr>
            <p:ph type="body" idx="1"/>
          </p:nvPr>
        </p:nvSpPr>
        <p:spPr bwMode="auto">
          <a:xfrm>
            <a:off x="457200" y="1447800"/>
            <a:ext cx="8228013" cy="46767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Κάντε κλικ εδώ για την επεξεργασία της μορφής των κειμένων διάρθρωσης</a:t>
            </a:r>
          </a:p>
          <a:p>
            <a:pPr lvl="1"/>
            <a:r>
              <a:rPr lang="en-GB" smtClean="0"/>
              <a:t>Δεύτερο επίπεδο διάρθρωσης</a:t>
            </a:r>
          </a:p>
          <a:p>
            <a:pPr lvl="2"/>
            <a:r>
              <a:rPr lang="en-GB" smtClean="0"/>
              <a:t>Τρίτο επίπεδο διάρθρωσης</a:t>
            </a:r>
          </a:p>
          <a:p>
            <a:pPr lvl="3"/>
            <a:r>
              <a:rPr lang="en-GB" smtClean="0"/>
              <a:t>Τέταρτο επίπεδο διάρθρωσης</a:t>
            </a:r>
          </a:p>
          <a:p>
            <a:pPr lvl="4"/>
            <a:r>
              <a:rPr lang="en-GB" smtClean="0"/>
              <a:t>Πέμπτο επίπεδο διάρθρωσης</a:t>
            </a:r>
          </a:p>
          <a:p>
            <a:pPr lvl="4"/>
            <a:r>
              <a:rPr lang="en-GB" smtClean="0"/>
              <a:t>Έκτο επίπεδο διάρθρωσης</a:t>
            </a:r>
          </a:p>
          <a:p>
            <a:pPr lvl="4"/>
            <a:r>
              <a:rPr lang="en-GB" smtClean="0"/>
              <a:t>Έβδομο επίπεδο διάρθρωσης</a:t>
            </a:r>
          </a:p>
          <a:p>
            <a:pPr lvl="4"/>
            <a:r>
              <a:rPr lang="en-GB" smtClean="0"/>
              <a:t>Όγδοο επίπεδο διάρθρωσης</a:t>
            </a:r>
          </a:p>
          <a:p>
            <a:pPr lvl="4"/>
            <a:r>
              <a:rPr lang="en-GB" smtClean="0"/>
              <a:t>Ένατο επίπεδο διάρθρωσης</a:t>
            </a:r>
          </a:p>
        </p:txBody>
      </p:sp>
      <p:sp>
        <p:nvSpPr>
          <p:cNvPr id="26628" name="Rectangle 3"/>
          <p:cNvSpPr>
            <a:spLocks noGrp="1" noChangeArrowheads="1"/>
          </p:cNvSpPr>
          <p:nvPr>
            <p:ph type="title"/>
          </p:nvPr>
        </p:nvSpPr>
        <p:spPr bwMode="auto">
          <a:xfrm>
            <a:off x="457200" y="-642938"/>
            <a:ext cx="8228013" cy="2012951"/>
          </a:xfrm>
          <a:prstGeom prst="rect">
            <a:avLst/>
          </a:prstGeom>
          <a:noFill/>
          <a:ln w="9525">
            <a:noFill/>
            <a:round/>
            <a:headEnd/>
            <a:tailEnd/>
          </a:ln>
        </p:spPr>
        <p:txBody>
          <a:bodyPr vert="horz" wrap="square" lIns="90000" tIns="46800" rIns="90000" bIns="46800" numCol="1" anchor="b" anchorCtr="0" compatLnSpc="1">
            <a:prstTxWarp prst="textNoShape">
              <a:avLst/>
            </a:prstTxWarp>
          </a:bodyPr>
          <a:lstStyle/>
          <a:p>
            <a:pPr lvl="0"/>
            <a:r>
              <a:rPr lang="en-GB" smtClean="0"/>
              <a:t>Κάντε κλικ εδώ για την επεξεργασία της μορφής του κειμένου του τίτλου</a:t>
            </a:r>
          </a:p>
        </p:txBody>
      </p:sp>
      <p:sp>
        <p:nvSpPr>
          <p:cNvPr id="2" name="Text Box 4"/>
          <p:cNvSpPr txBox="1">
            <a:spLocks noChangeArrowheads="1"/>
          </p:cNvSpPr>
          <p:nvPr/>
        </p:nvSpPr>
        <p:spPr bwMode="auto">
          <a:xfrm>
            <a:off x="5791200" y="6165850"/>
            <a:ext cx="2590800" cy="460375"/>
          </a:xfrm>
          <a:prstGeom prst="rect">
            <a:avLst/>
          </a:prstGeom>
          <a:noFill/>
          <a:ln w="9525">
            <a:noFill/>
            <a:round/>
            <a:headEnd/>
            <a:tailEnd/>
          </a:ln>
          <a:effectLst/>
        </p:spPr>
        <p:txBody>
          <a:bodyPr wrap="none" anchor="ctr"/>
          <a:lstStyle/>
          <a:p>
            <a:pPr>
              <a:buClr>
                <a:srgbClr val="000000"/>
              </a:buClr>
              <a:buSzPct val="100000"/>
              <a:buFont typeface="Times New Roman" pitchFamily="18" charset="0"/>
              <a:buNone/>
              <a:defRPr/>
            </a:pPr>
            <a:endParaRPr lang="en-US">
              <a:latin typeface="Arial" pitchFamily="34" charset="0"/>
              <a:ea typeface="+mn-ea"/>
              <a:cs typeface="Arial" pitchFamily="34" charset="0"/>
            </a:endParaRPr>
          </a:p>
        </p:txBody>
      </p:sp>
      <p:sp>
        <p:nvSpPr>
          <p:cNvPr id="3077" name="Text Box 5"/>
          <p:cNvSpPr txBox="1">
            <a:spLocks noChangeArrowheads="1"/>
          </p:cNvSpPr>
          <p:nvPr/>
        </p:nvSpPr>
        <p:spPr bwMode="auto">
          <a:xfrm>
            <a:off x="2133600" y="6165850"/>
            <a:ext cx="3581400" cy="460375"/>
          </a:xfrm>
          <a:prstGeom prst="rect">
            <a:avLst/>
          </a:prstGeom>
          <a:noFill/>
          <a:ln w="9525">
            <a:noFill/>
            <a:round/>
            <a:headEnd/>
            <a:tailEnd/>
          </a:ln>
          <a:effectLst/>
        </p:spPr>
        <p:txBody>
          <a:bodyPr wrap="none" anchor="ctr"/>
          <a:lstStyle/>
          <a:p>
            <a:pPr>
              <a:buClr>
                <a:srgbClr val="000000"/>
              </a:buClr>
              <a:buSzPct val="100000"/>
              <a:buFont typeface="Times New Roman" pitchFamily="18" charset="0"/>
              <a:buNone/>
              <a:defRPr/>
            </a:pPr>
            <a:endParaRPr lang="en-US">
              <a:latin typeface="Arial" pitchFamily="34" charset="0"/>
              <a:ea typeface="+mn-ea"/>
              <a:cs typeface="Arial" pitchFamily="34" charset="0"/>
            </a:endParaRPr>
          </a:p>
        </p:txBody>
      </p:sp>
      <p:sp>
        <p:nvSpPr>
          <p:cNvPr id="3078" name="Rectangle 6"/>
          <p:cNvSpPr>
            <a:spLocks noGrp="1" noChangeArrowheads="1"/>
          </p:cNvSpPr>
          <p:nvPr>
            <p:ph type="sldNum"/>
          </p:nvPr>
        </p:nvSpPr>
        <p:spPr bwMode="auto">
          <a:xfrm>
            <a:off x="8410575" y="6181725"/>
            <a:ext cx="608013" cy="455613"/>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lvl1pPr algn="ctr">
              <a:buClr>
                <a:srgbClr val="000000"/>
              </a:buClr>
              <a:buSzPct val="100000"/>
              <a:buFont typeface="Times New Roman" pitchFamily="18" charset="0"/>
              <a:buNone/>
              <a:defRPr sz="1600">
                <a:solidFill>
                  <a:srgbClr val="FEFAC9"/>
                </a:solidFill>
                <a:latin typeface="Times New Roman" pitchFamily="18" charset="0"/>
                <a:ea typeface="+mn-ea"/>
                <a:cs typeface="Arial" pitchFamily="34" charset="0"/>
              </a:defRPr>
            </a:lvl1pPr>
          </a:lstStyle>
          <a:p>
            <a:pPr>
              <a:defRPr/>
            </a:pPr>
            <a:fld id="{F1BF2DAA-A294-4E2F-A341-F62A8861C577}"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85" r:id="rId1"/>
    <p:sldLayoutId id="2147483684" r:id="rId2"/>
    <p:sldLayoutId id="2147483683" r:id="rId3"/>
    <p:sldLayoutId id="2147483682" r:id="rId4"/>
    <p:sldLayoutId id="2147483681" r:id="rId5"/>
    <p:sldLayoutId id="2147483680" r:id="rId6"/>
    <p:sldLayoutId id="2147483679" r:id="rId7"/>
    <p:sldLayoutId id="2147483678" r:id="rId8"/>
    <p:sldLayoutId id="2147483677" r:id="rId9"/>
    <p:sldLayoutId id="2147483676" r:id="rId10"/>
    <p:sldLayoutId id="2147483675" r:id="rId11"/>
  </p:sldLayoutIdLst>
  <p:txStyles>
    <p:titleStyle>
      <a:lvl1pPr algn="l" defTabSz="449263" rtl="0" eaLnBrk="0" fontAlgn="base" hangingPunct="0">
        <a:spcBef>
          <a:spcPct val="0"/>
        </a:spcBef>
        <a:spcAft>
          <a:spcPct val="0"/>
        </a:spcAft>
        <a:buClr>
          <a:srgbClr val="000000"/>
        </a:buClr>
        <a:buSzPct val="100000"/>
        <a:buFont typeface="Times New Roman" pitchFamily="18" charset="0"/>
        <a:defRPr sz="4200">
          <a:solidFill>
            <a:srgbClr val="F9F9F9"/>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4200">
          <a:solidFill>
            <a:srgbClr val="F9F9F9"/>
          </a:solidFill>
          <a:latin typeface="Constantia" pitchFamily="18" charset="0"/>
          <a:ea typeface="Arial Unicode MS" pitchFamily="34" charset="-128"/>
          <a:cs typeface="Arial Unicode MS" pitchFamily="34" charset="-128"/>
        </a:defRPr>
      </a:lvl2pPr>
      <a:lvl3pPr algn="l" defTabSz="449263" rtl="0" eaLnBrk="0" fontAlgn="base" hangingPunct="0">
        <a:spcBef>
          <a:spcPct val="0"/>
        </a:spcBef>
        <a:spcAft>
          <a:spcPct val="0"/>
        </a:spcAft>
        <a:buClr>
          <a:srgbClr val="000000"/>
        </a:buClr>
        <a:buSzPct val="100000"/>
        <a:buFont typeface="Times New Roman" pitchFamily="18" charset="0"/>
        <a:defRPr sz="4200">
          <a:solidFill>
            <a:srgbClr val="F9F9F9"/>
          </a:solidFill>
          <a:latin typeface="Constantia" pitchFamily="18" charset="0"/>
          <a:ea typeface="Arial Unicode MS" pitchFamily="34" charset="-128"/>
          <a:cs typeface="Arial Unicode MS" pitchFamily="34" charset="-128"/>
        </a:defRPr>
      </a:lvl3pPr>
      <a:lvl4pPr algn="l" defTabSz="449263" rtl="0" eaLnBrk="0" fontAlgn="base" hangingPunct="0">
        <a:spcBef>
          <a:spcPct val="0"/>
        </a:spcBef>
        <a:spcAft>
          <a:spcPct val="0"/>
        </a:spcAft>
        <a:buClr>
          <a:srgbClr val="000000"/>
        </a:buClr>
        <a:buSzPct val="100000"/>
        <a:buFont typeface="Times New Roman" pitchFamily="18" charset="0"/>
        <a:defRPr sz="4200">
          <a:solidFill>
            <a:srgbClr val="F9F9F9"/>
          </a:solidFill>
          <a:latin typeface="Constantia" pitchFamily="18" charset="0"/>
          <a:ea typeface="Arial Unicode MS" pitchFamily="34" charset="-128"/>
          <a:cs typeface="Arial Unicode MS" pitchFamily="34" charset="-128"/>
        </a:defRPr>
      </a:lvl4pPr>
      <a:lvl5pPr algn="l" defTabSz="449263" rtl="0" eaLnBrk="0" fontAlgn="base" hangingPunct="0">
        <a:spcBef>
          <a:spcPct val="0"/>
        </a:spcBef>
        <a:spcAft>
          <a:spcPct val="0"/>
        </a:spcAft>
        <a:buClr>
          <a:srgbClr val="000000"/>
        </a:buClr>
        <a:buSzPct val="100000"/>
        <a:buFont typeface="Times New Roman" pitchFamily="18" charset="0"/>
        <a:defRPr sz="4200">
          <a:solidFill>
            <a:srgbClr val="F9F9F9"/>
          </a:solidFill>
          <a:latin typeface="Constantia" pitchFamily="18" charset="0"/>
          <a:ea typeface="Arial Unicode MS" pitchFamily="34" charset="-128"/>
          <a:cs typeface="Arial Unicode MS" pitchFamily="34" charset="-128"/>
        </a:defRPr>
      </a:lvl5pPr>
      <a:lvl6pPr marL="2514600" indent="-228600" algn="l" defTabSz="449263" rtl="0" eaLnBrk="0" fontAlgn="base" hangingPunct="0">
        <a:spcBef>
          <a:spcPct val="0"/>
        </a:spcBef>
        <a:spcAft>
          <a:spcPct val="0"/>
        </a:spcAft>
        <a:buClr>
          <a:srgbClr val="000000"/>
        </a:buClr>
        <a:buSzPct val="100000"/>
        <a:buFont typeface="Times New Roman" pitchFamily="18" charset="0"/>
        <a:defRPr sz="4200">
          <a:solidFill>
            <a:srgbClr val="F9F9F9"/>
          </a:solidFill>
          <a:latin typeface="Constantia" pitchFamily="18" charset="0"/>
          <a:ea typeface="Arial Unicode MS" pitchFamily="34" charset="-128"/>
          <a:cs typeface="Arial Unicode MS" pitchFamily="34" charset="-128"/>
        </a:defRPr>
      </a:lvl6pPr>
      <a:lvl7pPr marL="2971800" indent="-228600" algn="l" defTabSz="449263" rtl="0" eaLnBrk="0" fontAlgn="base" hangingPunct="0">
        <a:spcBef>
          <a:spcPct val="0"/>
        </a:spcBef>
        <a:spcAft>
          <a:spcPct val="0"/>
        </a:spcAft>
        <a:buClr>
          <a:srgbClr val="000000"/>
        </a:buClr>
        <a:buSzPct val="100000"/>
        <a:buFont typeface="Times New Roman" pitchFamily="18" charset="0"/>
        <a:defRPr sz="4200">
          <a:solidFill>
            <a:srgbClr val="F9F9F9"/>
          </a:solidFill>
          <a:latin typeface="Constantia" pitchFamily="18" charset="0"/>
          <a:ea typeface="Arial Unicode MS" pitchFamily="34" charset="-128"/>
          <a:cs typeface="Arial Unicode MS" pitchFamily="34" charset="-128"/>
        </a:defRPr>
      </a:lvl7pPr>
      <a:lvl8pPr marL="3429000" indent="-228600" algn="l" defTabSz="449263" rtl="0" eaLnBrk="0" fontAlgn="base" hangingPunct="0">
        <a:spcBef>
          <a:spcPct val="0"/>
        </a:spcBef>
        <a:spcAft>
          <a:spcPct val="0"/>
        </a:spcAft>
        <a:buClr>
          <a:srgbClr val="000000"/>
        </a:buClr>
        <a:buSzPct val="100000"/>
        <a:buFont typeface="Times New Roman" pitchFamily="18" charset="0"/>
        <a:defRPr sz="4200">
          <a:solidFill>
            <a:srgbClr val="F9F9F9"/>
          </a:solidFill>
          <a:latin typeface="Constantia" pitchFamily="18" charset="0"/>
          <a:ea typeface="Arial Unicode MS" pitchFamily="34" charset="-128"/>
          <a:cs typeface="Arial Unicode MS" pitchFamily="34" charset="-128"/>
        </a:defRPr>
      </a:lvl8pPr>
      <a:lvl9pPr marL="3886200" indent="-228600" algn="l" defTabSz="449263" rtl="0" eaLnBrk="0" fontAlgn="base" hangingPunct="0">
        <a:spcBef>
          <a:spcPct val="0"/>
        </a:spcBef>
        <a:spcAft>
          <a:spcPct val="0"/>
        </a:spcAft>
        <a:buClr>
          <a:srgbClr val="000000"/>
        </a:buClr>
        <a:buSzPct val="100000"/>
        <a:buFont typeface="Times New Roman" pitchFamily="18" charset="0"/>
        <a:defRPr sz="4200">
          <a:solidFill>
            <a:srgbClr val="F9F9F9"/>
          </a:solidFill>
          <a:latin typeface="Constantia" pitchFamily="18" charset="0"/>
          <a:ea typeface="Arial Unicode MS" pitchFamily="34" charset="-128"/>
          <a:cs typeface="Arial Unicode MS" pitchFamily="34" charset="-128"/>
        </a:defRPr>
      </a:lvl9pPr>
    </p:titleStyle>
    <p:bodyStyle>
      <a:lvl1pPr marL="342900" indent="-342900" algn="l" defTabSz="449263" rtl="0" eaLnBrk="0" fontAlgn="base" hangingPunct="0">
        <a:spcBef>
          <a:spcPts val="600"/>
        </a:spcBef>
        <a:spcAft>
          <a:spcPct val="0"/>
        </a:spcAft>
        <a:buClr>
          <a:srgbClr val="000000"/>
        </a:buClr>
        <a:buSzPct val="100000"/>
        <a:buFont typeface="Times New Roman" pitchFamily="18" charset="0"/>
        <a:buChar char="•"/>
        <a:defRPr sz="2600">
          <a:solidFill>
            <a:srgbClr val="FFFFFF"/>
          </a:solidFill>
          <a:latin typeface="+mn-lt"/>
          <a:ea typeface="+mn-ea"/>
          <a:cs typeface="+mn-cs"/>
        </a:defRPr>
      </a:lvl1pPr>
      <a:lvl2pPr marL="742950" indent="-285750" algn="l" defTabSz="449263" rtl="0" eaLnBrk="0" fontAlgn="base" hangingPunct="0">
        <a:spcBef>
          <a:spcPts val="300"/>
        </a:spcBef>
        <a:spcAft>
          <a:spcPct val="0"/>
        </a:spcAft>
        <a:buClr>
          <a:srgbClr val="000000"/>
        </a:buClr>
        <a:buSzPct val="100000"/>
        <a:buFont typeface="Times New Roman" pitchFamily="18" charset="0"/>
        <a:buChar char="–"/>
        <a:defRPr sz="2400">
          <a:solidFill>
            <a:srgbClr val="FEFAC9"/>
          </a:solidFill>
          <a:latin typeface="+mn-lt"/>
          <a:ea typeface="+mn-ea"/>
          <a:cs typeface="+mn-cs"/>
        </a:defRPr>
      </a:lvl2pPr>
      <a:lvl3pPr marL="1143000" indent="-228600" algn="l" defTabSz="449263" rtl="0" eaLnBrk="0" fontAlgn="base" hangingPunct="0">
        <a:spcBef>
          <a:spcPts val="300"/>
        </a:spcBef>
        <a:spcAft>
          <a:spcPct val="0"/>
        </a:spcAft>
        <a:buClr>
          <a:srgbClr val="000000"/>
        </a:buClr>
        <a:buSzPct val="100000"/>
        <a:buFont typeface="Times New Roman" pitchFamily="18" charset="0"/>
        <a:buChar char="•"/>
        <a:defRPr sz="2100">
          <a:solidFill>
            <a:srgbClr val="FFFFFF"/>
          </a:solidFill>
          <a:latin typeface="+mn-lt"/>
          <a:ea typeface="+mn-ea"/>
          <a:cs typeface="+mn-cs"/>
        </a:defRPr>
      </a:lvl3pPr>
      <a:lvl4pPr marL="1600200" indent="-228600" algn="l" defTabSz="449263" rtl="0" eaLnBrk="0" fontAlgn="base" hangingPunct="0">
        <a:spcBef>
          <a:spcPts val="300"/>
        </a:spcBef>
        <a:spcAft>
          <a:spcPct val="0"/>
        </a:spcAft>
        <a:buClr>
          <a:srgbClr val="000000"/>
        </a:buClr>
        <a:buSzPct val="100000"/>
        <a:buFont typeface="Times New Roman" pitchFamily="18" charset="0"/>
        <a:buChar char="–"/>
        <a:defRPr sz="1900">
          <a:solidFill>
            <a:srgbClr val="FFFFFF"/>
          </a:solidFill>
          <a:latin typeface="+mn-lt"/>
          <a:ea typeface="+mn-ea"/>
          <a:cs typeface="+mn-cs"/>
        </a:defRPr>
      </a:lvl4pPr>
      <a:lvl5pPr marL="2057400" indent="-228600" algn="l" defTabSz="449263" rtl="0" eaLnBrk="0" fontAlgn="base" hangingPunct="0">
        <a:spcBef>
          <a:spcPts val="338"/>
        </a:spcBef>
        <a:spcAft>
          <a:spcPct val="0"/>
        </a:spcAft>
        <a:buClr>
          <a:srgbClr val="000000"/>
        </a:buClr>
        <a:buSzPct val="100000"/>
        <a:buFont typeface="Times New Roman" pitchFamily="18" charset="0"/>
        <a:buChar char="»"/>
        <a:defRPr sz="1600">
          <a:solidFill>
            <a:srgbClr val="FFFFFF"/>
          </a:solidFill>
          <a:latin typeface="+mn-lt"/>
          <a:ea typeface="+mn-ea"/>
          <a:cs typeface="+mn-cs"/>
        </a:defRPr>
      </a:lvl5pPr>
      <a:lvl6pPr marL="2514600" indent="-228600" algn="l" defTabSz="449263" rtl="0" eaLnBrk="0" fontAlgn="base" hangingPunct="0">
        <a:spcBef>
          <a:spcPts val="338"/>
        </a:spcBef>
        <a:spcAft>
          <a:spcPct val="0"/>
        </a:spcAft>
        <a:buClr>
          <a:srgbClr val="000000"/>
        </a:buClr>
        <a:buSzPct val="100000"/>
        <a:buFont typeface="Times New Roman" pitchFamily="18" charset="0"/>
        <a:defRPr sz="1600">
          <a:solidFill>
            <a:srgbClr val="FFFFFF"/>
          </a:solidFill>
          <a:latin typeface="+mn-lt"/>
          <a:ea typeface="+mn-ea"/>
          <a:cs typeface="+mn-cs"/>
        </a:defRPr>
      </a:lvl6pPr>
      <a:lvl7pPr marL="2971800" indent="-228600" algn="l" defTabSz="449263" rtl="0" eaLnBrk="0" fontAlgn="base" hangingPunct="0">
        <a:spcBef>
          <a:spcPts val="338"/>
        </a:spcBef>
        <a:spcAft>
          <a:spcPct val="0"/>
        </a:spcAft>
        <a:buClr>
          <a:srgbClr val="000000"/>
        </a:buClr>
        <a:buSzPct val="100000"/>
        <a:buFont typeface="Times New Roman" pitchFamily="18" charset="0"/>
        <a:defRPr sz="1600">
          <a:solidFill>
            <a:srgbClr val="FFFFFF"/>
          </a:solidFill>
          <a:latin typeface="+mn-lt"/>
          <a:ea typeface="+mn-ea"/>
          <a:cs typeface="+mn-cs"/>
        </a:defRPr>
      </a:lvl7pPr>
      <a:lvl8pPr marL="3429000" indent="-228600" algn="l" defTabSz="449263" rtl="0" eaLnBrk="0" fontAlgn="base" hangingPunct="0">
        <a:spcBef>
          <a:spcPts val="338"/>
        </a:spcBef>
        <a:spcAft>
          <a:spcPct val="0"/>
        </a:spcAft>
        <a:buClr>
          <a:srgbClr val="000000"/>
        </a:buClr>
        <a:buSzPct val="100000"/>
        <a:buFont typeface="Times New Roman" pitchFamily="18" charset="0"/>
        <a:defRPr sz="1600">
          <a:solidFill>
            <a:srgbClr val="FFFFFF"/>
          </a:solidFill>
          <a:latin typeface="+mn-lt"/>
          <a:ea typeface="+mn-ea"/>
          <a:cs typeface="+mn-cs"/>
        </a:defRPr>
      </a:lvl8pPr>
      <a:lvl9pPr marL="3886200" indent="-228600" algn="l" defTabSz="449263" rtl="0" eaLnBrk="0" fontAlgn="base" hangingPunct="0">
        <a:spcBef>
          <a:spcPts val="338"/>
        </a:spcBef>
        <a:spcAft>
          <a:spcPct val="0"/>
        </a:spcAft>
        <a:buClr>
          <a:srgbClr val="000000"/>
        </a:buClr>
        <a:buSzPct val="100000"/>
        <a:buFont typeface="Times New Roman" pitchFamily="18" charset="0"/>
        <a:defRPr sz="16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7" name="Line 1"/>
          <p:cNvSpPr>
            <a:spLocks noChangeShapeType="1"/>
          </p:cNvSpPr>
          <p:nvPr/>
        </p:nvSpPr>
        <p:spPr bwMode="auto">
          <a:xfrm>
            <a:off x="563563" y="2179638"/>
            <a:ext cx="3748087" cy="1587"/>
          </a:xfrm>
          <a:prstGeom prst="line">
            <a:avLst/>
          </a:prstGeom>
          <a:noFill/>
          <a:ln w="12600">
            <a:solidFill>
              <a:srgbClr val="E9E9E8"/>
            </a:solidFill>
            <a:miter lim="800000"/>
            <a:headEnd/>
            <a:tailEnd/>
          </a:ln>
          <a:effectLst>
            <a:outerShdw algn="ctr" rotWithShape="0">
              <a:srgbClr val="000000">
                <a:alpha val="55025"/>
              </a:srgbClr>
            </a:outerShdw>
          </a:effectLst>
        </p:spPr>
        <p:txBody>
          <a:bodyPr/>
          <a:lstStyle/>
          <a:p>
            <a:pPr>
              <a:buClr>
                <a:srgbClr val="000000"/>
              </a:buClr>
              <a:buSzPct val="100000"/>
              <a:buFont typeface="Times New Roman" pitchFamily="18" charset="0"/>
              <a:buNone/>
              <a:defRPr/>
            </a:pPr>
            <a:endParaRPr lang="en-US">
              <a:latin typeface="Arial" pitchFamily="34" charset="0"/>
              <a:ea typeface="+mn-ea"/>
              <a:cs typeface="Arial" pitchFamily="34" charset="0"/>
            </a:endParaRPr>
          </a:p>
        </p:txBody>
      </p:sp>
      <p:sp>
        <p:nvSpPr>
          <p:cNvPr id="4098" name="Line 2"/>
          <p:cNvSpPr>
            <a:spLocks noChangeShapeType="1"/>
          </p:cNvSpPr>
          <p:nvPr/>
        </p:nvSpPr>
        <p:spPr bwMode="auto">
          <a:xfrm>
            <a:off x="4754563" y="2179638"/>
            <a:ext cx="3749675" cy="1587"/>
          </a:xfrm>
          <a:prstGeom prst="line">
            <a:avLst/>
          </a:prstGeom>
          <a:noFill/>
          <a:ln w="12600">
            <a:solidFill>
              <a:srgbClr val="E9E9E8"/>
            </a:solidFill>
            <a:miter lim="800000"/>
            <a:headEnd/>
            <a:tailEnd/>
          </a:ln>
          <a:effectLst>
            <a:outerShdw algn="ctr" rotWithShape="0">
              <a:srgbClr val="000000">
                <a:alpha val="55025"/>
              </a:srgbClr>
            </a:outerShdw>
          </a:effectLst>
        </p:spPr>
        <p:txBody>
          <a:bodyPr/>
          <a:lstStyle/>
          <a:p>
            <a:pPr>
              <a:buClr>
                <a:srgbClr val="000000"/>
              </a:buClr>
              <a:buSzPct val="100000"/>
              <a:buFont typeface="Times New Roman" pitchFamily="18" charset="0"/>
              <a:buNone/>
              <a:defRPr/>
            </a:pPr>
            <a:endParaRPr lang="en-US">
              <a:latin typeface="Arial" pitchFamily="34" charset="0"/>
              <a:ea typeface="+mn-ea"/>
              <a:cs typeface="Arial" pitchFamily="34" charset="0"/>
            </a:endParaRPr>
          </a:p>
        </p:txBody>
      </p:sp>
      <p:sp>
        <p:nvSpPr>
          <p:cNvPr id="38916" name="Rectangle 3"/>
          <p:cNvSpPr>
            <a:spLocks noGrp="1" noChangeArrowheads="1"/>
          </p:cNvSpPr>
          <p:nvPr>
            <p:ph type="body" idx="1"/>
          </p:nvPr>
        </p:nvSpPr>
        <p:spPr bwMode="auto">
          <a:xfrm>
            <a:off x="457200" y="1447800"/>
            <a:ext cx="8228013" cy="46767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Κάντε κλικ εδώ για την επεξεργασία της μορφής των κειμένων διάρθρωσης</a:t>
            </a:r>
          </a:p>
          <a:p>
            <a:pPr lvl="1"/>
            <a:r>
              <a:rPr lang="en-GB" smtClean="0"/>
              <a:t>Δεύτερο επίπεδο διάρθρωσης</a:t>
            </a:r>
          </a:p>
          <a:p>
            <a:pPr lvl="2"/>
            <a:r>
              <a:rPr lang="en-GB" smtClean="0"/>
              <a:t>Τρίτο επίπεδο διάρθρωσης</a:t>
            </a:r>
          </a:p>
          <a:p>
            <a:pPr lvl="3"/>
            <a:r>
              <a:rPr lang="en-GB" smtClean="0"/>
              <a:t>Τέταρτο επίπεδο διάρθρωσης</a:t>
            </a:r>
          </a:p>
          <a:p>
            <a:pPr lvl="4"/>
            <a:r>
              <a:rPr lang="en-GB" smtClean="0"/>
              <a:t>Πέμπτο επίπεδο διάρθρωσης</a:t>
            </a:r>
          </a:p>
          <a:p>
            <a:pPr lvl="4"/>
            <a:r>
              <a:rPr lang="en-GB" smtClean="0"/>
              <a:t>Έκτο επίπεδο διάρθρωσης</a:t>
            </a:r>
          </a:p>
          <a:p>
            <a:pPr lvl="4"/>
            <a:r>
              <a:rPr lang="en-GB" smtClean="0"/>
              <a:t>Έβδομο επίπεδο διάρθρωσης</a:t>
            </a:r>
          </a:p>
          <a:p>
            <a:pPr lvl="4"/>
            <a:r>
              <a:rPr lang="en-GB" smtClean="0"/>
              <a:t>Όγδοο επίπεδο διάρθρωσης</a:t>
            </a:r>
          </a:p>
          <a:p>
            <a:pPr lvl="4"/>
            <a:r>
              <a:rPr lang="en-GB" smtClean="0"/>
              <a:t>Ένατο επίπεδο διάρθρωσης</a:t>
            </a:r>
          </a:p>
        </p:txBody>
      </p:sp>
      <p:sp>
        <p:nvSpPr>
          <p:cNvPr id="38917" name="Rectangle 4"/>
          <p:cNvSpPr>
            <a:spLocks noGrp="1" noChangeArrowheads="1"/>
          </p:cNvSpPr>
          <p:nvPr>
            <p:ph type="title"/>
          </p:nvPr>
        </p:nvSpPr>
        <p:spPr bwMode="auto">
          <a:xfrm>
            <a:off x="457200" y="-642938"/>
            <a:ext cx="8228013" cy="2012951"/>
          </a:xfrm>
          <a:prstGeom prst="rect">
            <a:avLst/>
          </a:prstGeom>
          <a:noFill/>
          <a:ln w="9525">
            <a:noFill/>
            <a:round/>
            <a:headEnd/>
            <a:tailEnd/>
          </a:ln>
        </p:spPr>
        <p:txBody>
          <a:bodyPr vert="horz" wrap="square" lIns="90000" tIns="46800" rIns="90000" bIns="46800" numCol="1" anchor="b" anchorCtr="0" compatLnSpc="1">
            <a:prstTxWarp prst="textNoShape">
              <a:avLst/>
            </a:prstTxWarp>
          </a:bodyPr>
          <a:lstStyle/>
          <a:p>
            <a:pPr lvl="0"/>
            <a:r>
              <a:rPr lang="en-GB" smtClean="0"/>
              <a:t>Κάντε κλικ εδώ για την επεξεργασία της μορφής του κειμένου του τίτλου</a:t>
            </a:r>
          </a:p>
        </p:txBody>
      </p:sp>
      <p:sp>
        <p:nvSpPr>
          <p:cNvPr id="2" name="Rectangle 5"/>
          <p:cNvSpPr>
            <a:spLocks noGrp="1" noChangeArrowheads="1"/>
          </p:cNvSpPr>
          <p:nvPr>
            <p:ph type="sldNum"/>
          </p:nvPr>
        </p:nvSpPr>
        <p:spPr bwMode="auto">
          <a:xfrm>
            <a:off x="8410575" y="6181725"/>
            <a:ext cx="608013" cy="455613"/>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lvl1pPr algn="ctr">
              <a:buClr>
                <a:srgbClr val="000000"/>
              </a:buClr>
              <a:buSzPct val="100000"/>
              <a:buFont typeface="Times New Roman" pitchFamily="18" charset="0"/>
              <a:buNone/>
              <a:defRPr sz="1600">
                <a:solidFill>
                  <a:srgbClr val="FEFAC9"/>
                </a:solidFill>
                <a:latin typeface="Times New Roman" pitchFamily="18" charset="0"/>
                <a:ea typeface="+mn-ea"/>
                <a:cs typeface="Arial" pitchFamily="34" charset="0"/>
              </a:defRPr>
            </a:lvl1pPr>
          </a:lstStyle>
          <a:p>
            <a:pPr>
              <a:defRPr/>
            </a:pPr>
            <a:fld id="{25332951-A8A0-43CE-9AAB-ED76B0DE94EE}" type="slidenum">
              <a:rPr lang="el-GR"/>
              <a:pPr>
                <a:defRPr/>
              </a:pPr>
              <a:t>‹#›</a:t>
            </a:fld>
            <a:endParaRPr lang="el-GR"/>
          </a:p>
        </p:txBody>
      </p:sp>
      <p:sp>
        <p:nvSpPr>
          <p:cNvPr id="4102" name="Text Box 6"/>
          <p:cNvSpPr txBox="1">
            <a:spLocks noChangeArrowheads="1"/>
          </p:cNvSpPr>
          <p:nvPr/>
        </p:nvSpPr>
        <p:spPr bwMode="auto">
          <a:xfrm>
            <a:off x="2133600" y="6165850"/>
            <a:ext cx="3581400" cy="460375"/>
          </a:xfrm>
          <a:prstGeom prst="rect">
            <a:avLst/>
          </a:prstGeom>
          <a:noFill/>
          <a:ln w="9525">
            <a:noFill/>
            <a:round/>
            <a:headEnd/>
            <a:tailEnd/>
          </a:ln>
          <a:effectLst/>
        </p:spPr>
        <p:txBody>
          <a:bodyPr wrap="none" anchor="ctr"/>
          <a:lstStyle/>
          <a:p>
            <a:pPr>
              <a:buClr>
                <a:srgbClr val="000000"/>
              </a:buClr>
              <a:buSzPct val="100000"/>
              <a:buFont typeface="Times New Roman" pitchFamily="18" charset="0"/>
              <a:buNone/>
              <a:defRPr/>
            </a:pPr>
            <a:endParaRPr lang="en-US">
              <a:latin typeface="Arial" pitchFamily="34" charset="0"/>
              <a:ea typeface="+mn-ea"/>
              <a:cs typeface="Arial" pitchFamily="34" charset="0"/>
            </a:endParaRPr>
          </a:p>
        </p:txBody>
      </p:sp>
      <p:sp>
        <p:nvSpPr>
          <p:cNvPr id="4103" name="Text Box 7"/>
          <p:cNvSpPr txBox="1">
            <a:spLocks noChangeArrowheads="1"/>
          </p:cNvSpPr>
          <p:nvPr/>
        </p:nvSpPr>
        <p:spPr bwMode="auto">
          <a:xfrm>
            <a:off x="5791200" y="6165850"/>
            <a:ext cx="2590800" cy="460375"/>
          </a:xfrm>
          <a:prstGeom prst="rect">
            <a:avLst/>
          </a:prstGeom>
          <a:noFill/>
          <a:ln w="9525">
            <a:noFill/>
            <a:round/>
            <a:headEnd/>
            <a:tailEnd/>
          </a:ln>
          <a:effectLst/>
        </p:spPr>
        <p:txBody>
          <a:bodyPr wrap="none" anchor="ctr"/>
          <a:lstStyle/>
          <a:p>
            <a:pPr>
              <a:buClr>
                <a:srgbClr val="000000"/>
              </a:buClr>
              <a:buSzPct val="100000"/>
              <a:buFont typeface="Times New Roman" pitchFamily="18" charset="0"/>
              <a:buNone/>
              <a:defRPr/>
            </a:pPr>
            <a:endParaRPr lang="en-US">
              <a:latin typeface="Arial" pitchFamily="34" charset="0"/>
              <a:ea typeface="+mn-ea"/>
              <a:cs typeface="Arial" pitchFamily="34" charset="0"/>
            </a:endParaRPr>
          </a:p>
        </p:txBody>
      </p:sp>
    </p:spTree>
  </p:cSld>
  <p:clrMap bg1="lt1" tx1="dk1" bg2="lt2" tx2="dk2" accent1="accent1" accent2="accent2" accent3="accent3" accent4="accent4" accent5="accent5" accent6="accent6" hlink="hlink" folHlink="folHlink"/>
  <p:sldLayoutIdLst>
    <p:sldLayoutId id="2147483696" r:id="rId1"/>
    <p:sldLayoutId id="2147483695" r:id="rId2"/>
    <p:sldLayoutId id="2147483694" r:id="rId3"/>
    <p:sldLayoutId id="2147483693" r:id="rId4"/>
    <p:sldLayoutId id="2147483692" r:id="rId5"/>
    <p:sldLayoutId id="2147483691" r:id="rId6"/>
    <p:sldLayoutId id="2147483690" r:id="rId7"/>
    <p:sldLayoutId id="2147483689" r:id="rId8"/>
    <p:sldLayoutId id="2147483688" r:id="rId9"/>
    <p:sldLayoutId id="2147483687" r:id="rId10"/>
    <p:sldLayoutId id="2147483686" r:id="rId11"/>
  </p:sldLayoutIdLst>
  <p:txStyles>
    <p:titleStyle>
      <a:lvl1pPr algn="l" defTabSz="449263" rtl="0" eaLnBrk="0" fontAlgn="base" hangingPunct="0">
        <a:spcBef>
          <a:spcPct val="0"/>
        </a:spcBef>
        <a:spcAft>
          <a:spcPct val="0"/>
        </a:spcAft>
        <a:buClr>
          <a:srgbClr val="000000"/>
        </a:buClr>
        <a:buSzPct val="100000"/>
        <a:buFont typeface="Times New Roman" pitchFamily="18" charset="0"/>
        <a:defRPr sz="4200">
          <a:solidFill>
            <a:srgbClr val="F9F9F9"/>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4200">
          <a:solidFill>
            <a:srgbClr val="F9F9F9"/>
          </a:solidFill>
          <a:latin typeface="Constantia" pitchFamily="18" charset="0"/>
          <a:ea typeface="Arial Unicode MS" pitchFamily="34" charset="-128"/>
          <a:cs typeface="Arial Unicode MS" pitchFamily="34" charset="-128"/>
        </a:defRPr>
      </a:lvl2pPr>
      <a:lvl3pPr algn="l" defTabSz="449263" rtl="0" eaLnBrk="0" fontAlgn="base" hangingPunct="0">
        <a:spcBef>
          <a:spcPct val="0"/>
        </a:spcBef>
        <a:spcAft>
          <a:spcPct val="0"/>
        </a:spcAft>
        <a:buClr>
          <a:srgbClr val="000000"/>
        </a:buClr>
        <a:buSzPct val="100000"/>
        <a:buFont typeface="Times New Roman" pitchFamily="18" charset="0"/>
        <a:defRPr sz="4200">
          <a:solidFill>
            <a:srgbClr val="F9F9F9"/>
          </a:solidFill>
          <a:latin typeface="Constantia" pitchFamily="18" charset="0"/>
          <a:ea typeface="Arial Unicode MS" pitchFamily="34" charset="-128"/>
          <a:cs typeface="Arial Unicode MS" pitchFamily="34" charset="-128"/>
        </a:defRPr>
      </a:lvl3pPr>
      <a:lvl4pPr algn="l" defTabSz="449263" rtl="0" eaLnBrk="0" fontAlgn="base" hangingPunct="0">
        <a:spcBef>
          <a:spcPct val="0"/>
        </a:spcBef>
        <a:spcAft>
          <a:spcPct val="0"/>
        </a:spcAft>
        <a:buClr>
          <a:srgbClr val="000000"/>
        </a:buClr>
        <a:buSzPct val="100000"/>
        <a:buFont typeface="Times New Roman" pitchFamily="18" charset="0"/>
        <a:defRPr sz="4200">
          <a:solidFill>
            <a:srgbClr val="F9F9F9"/>
          </a:solidFill>
          <a:latin typeface="Constantia" pitchFamily="18" charset="0"/>
          <a:ea typeface="Arial Unicode MS" pitchFamily="34" charset="-128"/>
          <a:cs typeface="Arial Unicode MS" pitchFamily="34" charset="-128"/>
        </a:defRPr>
      </a:lvl4pPr>
      <a:lvl5pPr algn="l" defTabSz="449263" rtl="0" eaLnBrk="0" fontAlgn="base" hangingPunct="0">
        <a:spcBef>
          <a:spcPct val="0"/>
        </a:spcBef>
        <a:spcAft>
          <a:spcPct val="0"/>
        </a:spcAft>
        <a:buClr>
          <a:srgbClr val="000000"/>
        </a:buClr>
        <a:buSzPct val="100000"/>
        <a:buFont typeface="Times New Roman" pitchFamily="18" charset="0"/>
        <a:defRPr sz="4200">
          <a:solidFill>
            <a:srgbClr val="F9F9F9"/>
          </a:solidFill>
          <a:latin typeface="Constantia" pitchFamily="18" charset="0"/>
          <a:ea typeface="Arial Unicode MS" pitchFamily="34" charset="-128"/>
          <a:cs typeface="Arial Unicode MS" pitchFamily="34" charset="-128"/>
        </a:defRPr>
      </a:lvl5pPr>
      <a:lvl6pPr marL="2514600" indent="-228600" algn="l" defTabSz="449263" rtl="0" eaLnBrk="0" fontAlgn="base" hangingPunct="0">
        <a:spcBef>
          <a:spcPct val="0"/>
        </a:spcBef>
        <a:spcAft>
          <a:spcPct val="0"/>
        </a:spcAft>
        <a:buClr>
          <a:srgbClr val="000000"/>
        </a:buClr>
        <a:buSzPct val="100000"/>
        <a:buFont typeface="Times New Roman" pitchFamily="18" charset="0"/>
        <a:defRPr sz="4200">
          <a:solidFill>
            <a:srgbClr val="F9F9F9"/>
          </a:solidFill>
          <a:latin typeface="Constantia" pitchFamily="18" charset="0"/>
          <a:ea typeface="Arial Unicode MS" pitchFamily="34" charset="-128"/>
          <a:cs typeface="Arial Unicode MS" pitchFamily="34" charset="-128"/>
        </a:defRPr>
      </a:lvl6pPr>
      <a:lvl7pPr marL="2971800" indent="-228600" algn="l" defTabSz="449263" rtl="0" eaLnBrk="0" fontAlgn="base" hangingPunct="0">
        <a:spcBef>
          <a:spcPct val="0"/>
        </a:spcBef>
        <a:spcAft>
          <a:spcPct val="0"/>
        </a:spcAft>
        <a:buClr>
          <a:srgbClr val="000000"/>
        </a:buClr>
        <a:buSzPct val="100000"/>
        <a:buFont typeface="Times New Roman" pitchFamily="18" charset="0"/>
        <a:defRPr sz="4200">
          <a:solidFill>
            <a:srgbClr val="F9F9F9"/>
          </a:solidFill>
          <a:latin typeface="Constantia" pitchFamily="18" charset="0"/>
          <a:ea typeface="Arial Unicode MS" pitchFamily="34" charset="-128"/>
          <a:cs typeface="Arial Unicode MS" pitchFamily="34" charset="-128"/>
        </a:defRPr>
      </a:lvl7pPr>
      <a:lvl8pPr marL="3429000" indent="-228600" algn="l" defTabSz="449263" rtl="0" eaLnBrk="0" fontAlgn="base" hangingPunct="0">
        <a:spcBef>
          <a:spcPct val="0"/>
        </a:spcBef>
        <a:spcAft>
          <a:spcPct val="0"/>
        </a:spcAft>
        <a:buClr>
          <a:srgbClr val="000000"/>
        </a:buClr>
        <a:buSzPct val="100000"/>
        <a:buFont typeface="Times New Roman" pitchFamily="18" charset="0"/>
        <a:defRPr sz="4200">
          <a:solidFill>
            <a:srgbClr val="F9F9F9"/>
          </a:solidFill>
          <a:latin typeface="Constantia" pitchFamily="18" charset="0"/>
          <a:ea typeface="Arial Unicode MS" pitchFamily="34" charset="-128"/>
          <a:cs typeface="Arial Unicode MS" pitchFamily="34" charset="-128"/>
        </a:defRPr>
      </a:lvl8pPr>
      <a:lvl9pPr marL="3886200" indent="-228600" algn="l" defTabSz="449263" rtl="0" eaLnBrk="0" fontAlgn="base" hangingPunct="0">
        <a:spcBef>
          <a:spcPct val="0"/>
        </a:spcBef>
        <a:spcAft>
          <a:spcPct val="0"/>
        </a:spcAft>
        <a:buClr>
          <a:srgbClr val="000000"/>
        </a:buClr>
        <a:buSzPct val="100000"/>
        <a:buFont typeface="Times New Roman" pitchFamily="18" charset="0"/>
        <a:defRPr sz="4200">
          <a:solidFill>
            <a:srgbClr val="F9F9F9"/>
          </a:solidFill>
          <a:latin typeface="Constantia" pitchFamily="18" charset="0"/>
          <a:ea typeface="Arial Unicode MS" pitchFamily="34" charset="-128"/>
          <a:cs typeface="Arial Unicode MS" pitchFamily="34" charset="-128"/>
        </a:defRPr>
      </a:lvl9pPr>
    </p:titleStyle>
    <p:bodyStyle>
      <a:lvl1pPr marL="342900" indent="-342900" algn="l" defTabSz="449263" rtl="0" eaLnBrk="0" fontAlgn="base" hangingPunct="0">
        <a:spcBef>
          <a:spcPts val="600"/>
        </a:spcBef>
        <a:spcAft>
          <a:spcPct val="0"/>
        </a:spcAft>
        <a:buClr>
          <a:srgbClr val="000000"/>
        </a:buClr>
        <a:buSzPct val="100000"/>
        <a:buFont typeface="Times New Roman" pitchFamily="18" charset="0"/>
        <a:buChar char="•"/>
        <a:defRPr sz="2600">
          <a:solidFill>
            <a:srgbClr val="FFFFFF"/>
          </a:solidFill>
          <a:latin typeface="+mn-lt"/>
          <a:ea typeface="+mn-ea"/>
          <a:cs typeface="+mn-cs"/>
        </a:defRPr>
      </a:lvl1pPr>
      <a:lvl2pPr marL="742950" indent="-285750" algn="l" defTabSz="449263" rtl="0" eaLnBrk="0" fontAlgn="base" hangingPunct="0">
        <a:spcBef>
          <a:spcPts val="300"/>
        </a:spcBef>
        <a:spcAft>
          <a:spcPct val="0"/>
        </a:spcAft>
        <a:buClr>
          <a:srgbClr val="000000"/>
        </a:buClr>
        <a:buSzPct val="100000"/>
        <a:buFont typeface="Times New Roman" pitchFamily="18" charset="0"/>
        <a:buChar char="–"/>
        <a:defRPr sz="2400">
          <a:solidFill>
            <a:srgbClr val="FEFAC9"/>
          </a:solidFill>
          <a:latin typeface="+mn-lt"/>
          <a:ea typeface="+mn-ea"/>
          <a:cs typeface="+mn-cs"/>
        </a:defRPr>
      </a:lvl2pPr>
      <a:lvl3pPr marL="1143000" indent="-228600" algn="l" defTabSz="449263" rtl="0" eaLnBrk="0" fontAlgn="base" hangingPunct="0">
        <a:spcBef>
          <a:spcPts val="300"/>
        </a:spcBef>
        <a:spcAft>
          <a:spcPct val="0"/>
        </a:spcAft>
        <a:buClr>
          <a:srgbClr val="000000"/>
        </a:buClr>
        <a:buSzPct val="100000"/>
        <a:buFont typeface="Times New Roman" pitchFamily="18" charset="0"/>
        <a:buChar char="•"/>
        <a:defRPr sz="2100">
          <a:solidFill>
            <a:srgbClr val="FFFFFF"/>
          </a:solidFill>
          <a:latin typeface="+mn-lt"/>
          <a:ea typeface="+mn-ea"/>
          <a:cs typeface="+mn-cs"/>
        </a:defRPr>
      </a:lvl3pPr>
      <a:lvl4pPr marL="1600200" indent="-228600" algn="l" defTabSz="449263" rtl="0" eaLnBrk="0" fontAlgn="base" hangingPunct="0">
        <a:spcBef>
          <a:spcPts val="300"/>
        </a:spcBef>
        <a:spcAft>
          <a:spcPct val="0"/>
        </a:spcAft>
        <a:buClr>
          <a:srgbClr val="000000"/>
        </a:buClr>
        <a:buSzPct val="100000"/>
        <a:buFont typeface="Times New Roman" pitchFamily="18" charset="0"/>
        <a:buChar char="–"/>
        <a:defRPr sz="1900">
          <a:solidFill>
            <a:srgbClr val="FFFFFF"/>
          </a:solidFill>
          <a:latin typeface="+mn-lt"/>
          <a:ea typeface="+mn-ea"/>
          <a:cs typeface="+mn-cs"/>
        </a:defRPr>
      </a:lvl4pPr>
      <a:lvl5pPr marL="2057400" indent="-228600" algn="l" defTabSz="449263" rtl="0" eaLnBrk="0" fontAlgn="base" hangingPunct="0">
        <a:spcBef>
          <a:spcPts val="338"/>
        </a:spcBef>
        <a:spcAft>
          <a:spcPct val="0"/>
        </a:spcAft>
        <a:buClr>
          <a:srgbClr val="000000"/>
        </a:buClr>
        <a:buSzPct val="100000"/>
        <a:buFont typeface="Times New Roman" pitchFamily="18" charset="0"/>
        <a:buChar char="»"/>
        <a:defRPr sz="1600">
          <a:solidFill>
            <a:srgbClr val="FFFFFF"/>
          </a:solidFill>
          <a:latin typeface="+mn-lt"/>
          <a:ea typeface="+mn-ea"/>
          <a:cs typeface="+mn-cs"/>
        </a:defRPr>
      </a:lvl5pPr>
      <a:lvl6pPr marL="2514600" indent="-228600" algn="l" defTabSz="449263" rtl="0" eaLnBrk="0" fontAlgn="base" hangingPunct="0">
        <a:spcBef>
          <a:spcPts val="338"/>
        </a:spcBef>
        <a:spcAft>
          <a:spcPct val="0"/>
        </a:spcAft>
        <a:buClr>
          <a:srgbClr val="000000"/>
        </a:buClr>
        <a:buSzPct val="100000"/>
        <a:buFont typeface="Times New Roman" pitchFamily="18" charset="0"/>
        <a:defRPr sz="1600">
          <a:solidFill>
            <a:srgbClr val="FFFFFF"/>
          </a:solidFill>
          <a:latin typeface="+mn-lt"/>
          <a:ea typeface="+mn-ea"/>
          <a:cs typeface="+mn-cs"/>
        </a:defRPr>
      </a:lvl6pPr>
      <a:lvl7pPr marL="2971800" indent="-228600" algn="l" defTabSz="449263" rtl="0" eaLnBrk="0" fontAlgn="base" hangingPunct="0">
        <a:spcBef>
          <a:spcPts val="338"/>
        </a:spcBef>
        <a:spcAft>
          <a:spcPct val="0"/>
        </a:spcAft>
        <a:buClr>
          <a:srgbClr val="000000"/>
        </a:buClr>
        <a:buSzPct val="100000"/>
        <a:buFont typeface="Times New Roman" pitchFamily="18" charset="0"/>
        <a:defRPr sz="1600">
          <a:solidFill>
            <a:srgbClr val="FFFFFF"/>
          </a:solidFill>
          <a:latin typeface="+mn-lt"/>
          <a:ea typeface="+mn-ea"/>
          <a:cs typeface="+mn-cs"/>
        </a:defRPr>
      </a:lvl7pPr>
      <a:lvl8pPr marL="3429000" indent="-228600" algn="l" defTabSz="449263" rtl="0" eaLnBrk="0" fontAlgn="base" hangingPunct="0">
        <a:spcBef>
          <a:spcPts val="338"/>
        </a:spcBef>
        <a:spcAft>
          <a:spcPct val="0"/>
        </a:spcAft>
        <a:buClr>
          <a:srgbClr val="000000"/>
        </a:buClr>
        <a:buSzPct val="100000"/>
        <a:buFont typeface="Times New Roman" pitchFamily="18" charset="0"/>
        <a:defRPr sz="1600">
          <a:solidFill>
            <a:srgbClr val="FFFFFF"/>
          </a:solidFill>
          <a:latin typeface="+mn-lt"/>
          <a:ea typeface="+mn-ea"/>
          <a:cs typeface="+mn-cs"/>
        </a:defRPr>
      </a:lvl8pPr>
      <a:lvl9pPr marL="3886200" indent="-228600" algn="l" defTabSz="449263" rtl="0" eaLnBrk="0" fontAlgn="base" hangingPunct="0">
        <a:spcBef>
          <a:spcPts val="338"/>
        </a:spcBef>
        <a:spcAft>
          <a:spcPct val="0"/>
        </a:spcAft>
        <a:buClr>
          <a:srgbClr val="000000"/>
        </a:buClr>
        <a:buSzPct val="100000"/>
        <a:buFont typeface="Times New Roman" pitchFamily="18" charset="0"/>
        <a:defRPr sz="16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ellopos.net/elpenor/default.asp"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hyperlink" Target="http://www.lyravlos.gr/ancient-music-sources.asp"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ellopos.net/elpenor/greek-texts/ancient-greece/old-athens.asp"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lyravlos.gr/authentic-ancient-instruments.asp"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hyperlink" Target="http://el.wikipedia.org/wiki/1%CE%B7_%CE%9C%CE%B1%CE%90%CE%BF%CF%85" TargetMode="External"/><Relationship Id="rId3" Type="http://schemas.openxmlformats.org/officeDocument/2006/relationships/image" Target="../media/image38.jpeg"/><Relationship Id="rId7" Type="http://schemas.openxmlformats.org/officeDocument/2006/relationships/hyperlink" Target="http://el.wikipedia.org/wiki/1835"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hyperlink" Target="http://el.wikipedia.org/wiki/30_%CE%91%CF%80%CF%81%CE%B9%CE%BB%CE%AF%CE%BF%CF%85" TargetMode="External"/><Relationship Id="rId5" Type="http://schemas.openxmlformats.org/officeDocument/2006/relationships/hyperlink" Target="http://el.wikipedia.org/wiki/1834" TargetMode="External"/><Relationship Id="rId4" Type="http://schemas.openxmlformats.org/officeDocument/2006/relationships/hyperlink" Target="http://el.wikipedia.org/wiki/16_%CE%9F%CE%BA%CF%84%CF%89%CE%B2%CF%81%CE%AF%CE%BF%CF%85" TargetMode="External"/><Relationship Id="rId9" Type="http://schemas.openxmlformats.org/officeDocument/2006/relationships/hyperlink" Target="http://el.wikipedia.org/wiki/1981"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6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7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8.xml"/><Relationship Id="rId1" Type="http://schemas.openxmlformats.org/officeDocument/2006/relationships/slideLayout" Target="../slideLayouts/slideLayout12.xml"/><Relationship Id="rId4" Type="http://schemas.openxmlformats.org/officeDocument/2006/relationships/image" Target="../media/image77.png"/></Relationships>
</file>

<file path=ppt/slides/_rels/slide8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8" Type="http://schemas.openxmlformats.org/officeDocument/2006/relationships/hyperlink" Target="http://el.wikipedia.org/wiki/%CE%A0%CE%B5%CE%BB%CE%BF%CF%80%CE%BF%CE%BD%CE%BD%CE%B7%CF%83%CE%B9%CE%B1%CE%BA%CF%8C%CF%82_%CF%80%CF%8C%CE%BB%CE%B5%CE%BC%CE%BF%CF%82" TargetMode="External"/><Relationship Id="rId3" Type="http://schemas.openxmlformats.org/officeDocument/2006/relationships/hyperlink" Target="http://el.wikipedia.org/wiki/%CE%A0%CF%8C%CE%BB%CE%B9%CF%82" TargetMode="External"/><Relationship Id="rId7" Type="http://schemas.openxmlformats.org/officeDocument/2006/relationships/hyperlink" Target="http://el.wikipedia.org/wiki/%CE%94%CE%B7%CE%BB%CE%B9%CE%B1%CE%BA%CE%AE_%CE%A3%CF%85%CE%BC%CE%BC%CE%B1%CF%87%CE%AF%CE%B1" TargetMode="External"/><Relationship Id="rId2" Type="http://schemas.openxmlformats.org/officeDocument/2006/relationships/notesSlide" Target="../notesSlides/notesSlide91.xml"/><Relationship Id="rId1" Type="http://schemas.openxmlformats.org/officeDocument/2006/relationships/slideLayout" Target="../slideLayouts/slideLayout7.xml"/><Relationship Id="rId6" Type="http://schemas.openxmlformats.org/officeDocument/2006/relationships/hyperlink" Target="http://el.wikipedia.org/wiki/%CE%A0%CE%B5%CF%81%CF%83%CE%B9%CE%BA%CE%BF%CE%AF_%CF%80%CF%8C%CE%BB%CE%B5%CE%BC%CE%BF%CE%B9" TargetMode="External"/><Relationship Id="rId5" Type="http://schemas.openxmlformats.org/officeDocument/2006/relationships/hyperlink" Target="http://el.wikipedia.org/wiki/%CE%9C%CE%B5%CE%B3%CE%B1%CF%81%CE%B5%CE%AF%CF%82" TargetMode="External"/><Relationship Id="rId4" Type="http://schemas.openxmlformats.org/officeDocument/2006/relationships/hyperlink" Target="http://el.wikipedia.org/wiki/%CE%92%CE%BF%CE%B9%CF%89%CF%84%CE%BF%CE%AF" TargetMode="Externa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222" y="357166"/>
            <a:ext cx="9929881" cy="830997"/>
          </a:xfrm>
          <a:prstGeom prst="rect">
            <a:avLst/>
          </a:prstGeom>
          <a:noFill/>
        </p:spPr>
        <p:txBody>
          <a:bodyPr>
            <a:spAutoFit/>
          </a:bodyPr>
          <a:lstStyle/>
          <a:p>
            <a:pPr algn="ctr">
              <a:buClr>
                <a:srgbClr val="000000"/>
              </a:buClr>
              <a:buSzPct val="100000"/>
              <a:buFont typeface="Times New Roman" pitchFamily="18" charset="0"/>
              <a:buNone/>
              <a:defRPr/>
            </a:pPr>
            <a:r>
              <a:rPr lang="el-GR" sz="4800" dirty="0">
                <a:ln w="24500" cmpd="dbl">
                  <a:solidFill>
                    <a:schemeClr val="tx1">
                      <a:lumMod val="95000"/>
                      <a:lumOff val="5000"/>
                    </a:schemeClr>
                  </a:solidFill>
                  <a:prstDash val="solid"/>
                  <a:miter lim="800000"/>
                </a:ln>
                <a:solidFill>
                  <a:schemeClr val="bg1">
                    <a:lumMod val="50000"/>
                  </a:schemeClr>
                </a:solidFill>
                <a:effectLst>
                  <a:outerShdw blurRad="38100" dist="38100" dir="7020000" algn="tl">
                    <a:srgbClr val="000000">
                      <a:alpha val="35000"/>
                    </a:srgbClr>
                  </a:outerShdw>
                </a:effectLst>
                <a:ea typeface="+mn-ea"/>
                <a:cs typeface="Arial" charset="0"/>
              </a:rPr>
              <a:t>Η ΖΩΗ ΣΤΗΝ ΑΡΧΑΙΑ ΑΘΗΝΑ</a:t>
            </a:r>
            <a:endParaRPr lang="en-US" sz="4800" dirty="0">
              <a:ln w="24500" cmpd="dbl">
                <a:solidFill>
                  <a:schemeClr val="tx1">
                    <a:lumMod val="95000"/>
                    <a:lumOff val="5000"/>
                  </a:schemeClr>
                </a:solidFill>
                <a:prstDash val="solid"/>
                <a:miter lim="800000"/>
              </a:ln>
              <a:solidFill>
                <a:schemeClr val="bg1">
                  <a:lumMod val="50000"/>
                </a:schemeClr>
              </a:solidFill>
              <a:effectLst>
                <a:outerShdw blurRad="38100" dist="38100" dir="7020000" algn="tl">
                  <a:srgbClr val="000000">
                    <a:alpha val="35000"/>
                  </a:srgbClr>
                </a:outerShdw>
              </a:effectLst>
              <a:ea typeface="+mn-ea"/>
              <a:cs typeface="Arial" charset="0"/>
            </a:endParaRPr>
          </a:p>
        </p:txBody>
      </p:sp>
      <p:sp>
        <p:nvSpPr>
          <p:cNvPr id="53250" name="TextBox 2"/>
          <p:cNvSpPr txBox="1">
            <a:spLocks noChangeArrowheads="1"/>
          </p:cNvSpPr>
          <p:nvPr/>
        </p:nvSpPr>
        <p:spPr bwMode="auto">
          <a:xfrm>
            <a:off x="250825" y="1341438"/>
            <a:ext cx="8713788" cy="5340350"/>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defRPr/>
            </a:pPr>
            <a:r>
              <a:rPr lang="el-GR" sz="2000">
                <a:latin typeface="Calibri" pitchFamily="34" charset="0"/>
              </a:rPr>
              <a:t>     </a:t>
            </a:r>
            <a:r>
              <a:rPr lang="el-GR">
                <a:solidFill>
                  <a:schemeClr val="tx1"/>
                </a:solidFill>
                <a:latin typeface="Calibri" pitchFamily="34" charset="0"/>
              </a:rPr>
              <a:t>Ο πέμπτος αιώνας πριν από τη γέννηση του Χριστού είναι η πιο λαμπρή εποχή της ιστορίας της Αθήνας. </a:t>
            </a:r>
          </a:p>
          <a:p>
            <a:pPr>
              <a:buClr>
                <a:srgbClr val="000000"/>
              </a:buClr>
              <a:buSzPct val="100000"/>
              <a:buFont typeface="Times New Roman" pitchFamily="18" charset="0"/>
              <a:buNone/>
              <a:defRPr/>
            </a:pPr>
            <a:r>
              <a:rPr lang="el-GR">
                <a:solidFill>
                  <a:schemeClr val="tx1"/>
                </a:solidFill>
                <a:latin typeface="Calibri" pitchFamily="34" charset="0"/>
              </a:rPr>
              <a:t>     Οι πραγματικοί νικητές των Περσικών πολέμων ήτανε οι Αθηναίοι και η Αθήνα κρατούσε την πρώτη θέση ανάμεσα στις άλλες ελληνικές πολιτείες. Τα τείχη του Πειραιά έκλειναν μέσα τους και το καινούριο λιμάνι, ενώ τα τείχη της πολιτείας τους, καθώς και της βόρειας πλευράς της Ακρόπολης, χτισμένα  βιαστικά ύστερα από απόφαση του Θεμιστοκλή, του σπουδαίου πολιτικού και στρατηγού, του νικητή στη Σαλαμίνα, ορθώνονταν προστατευτικά ολόγυρά της. Ο πολυάριθμος στόλος της, ταξιδεύοντας στις μακρινές θάλασσες, της εξασφάλιζε δύναμη και πλούτη. </a:t>
            </a:r>
          </a:p>
          <a:p>
            <a:pPr>
              <a:buClr>
                <a:srgbClr val="000000"/>
              </a:buClr>
              <a:buSzPct val="100000"/>
              <a:buFont typeface="Times New Roman" pitchFamily="18" charset="0"/>
              <a:buNone/>
              <a:defRPr/>
            </a:pPr>
            <a:r>
              <a:rPr lang="el-GR">
                <a:solidFill>
                  <a:schemeClr val="tx1"/>
                </a:solidFill>
                <a:latin typeface="Calibri" pitchFamily="34" charset="0"/>
              </a:rPr>
              <a:t>      Η Ακρόπολη, περιτριγυρισμένη με καινούρια τείχη, πιο ψηλά και πιο στέρεα – στο μεταξύ είχε χτιστεί στη νότια πλευρά της και το Κιμώνειο, το τείχος του Κίμωνα, άλλου σπουδαίου στρατηγού – υψωνόταν επιβλητική και περήφανη. Γιατί, όπως είπαμε, ο βράχος ήτανε, βέβαια, ο ιερός χώρος για τη λατρεία των θεών, μα ταυτόχρονα ήτανε και το φυσικό φρούριο της πολιτείας σε ώρα κινδύνου.</a:t>
            </a:r>
          </a:p>
          <a:p>
            <a:pPr>
              <a:buClr>
                <a:srgbClr val="000000"/>
              </a:buClr>
              <a:buSzPct val="100000"/>
              <a:buFont typeface="Times New Roman" pitchFamily="18" charset="0"/>
              <a:buNone/>
              <a:defRPr/>
            </a:pPr>
            <a:r>
              <a:rPr lang="el-GR">
                <a:solidFill>
                  <a:schemeClr val="tx1"/>
                </a:solidFill>
                <a:latin typeface="Calibri" pitchFamily="34" charset="0"/>
              </a:rPr>
              <a:t>      Άρχισε, λοιπόν, για τους Αθηναίους μια εποχή ευτυχισμένη, μια εποχή όπου αισθάνονταν σιγουριά και δύναμη. Κι αυτό τους έδωσε τη δυνατότητα να προοδέψουν στις τέχνες και στα γράμματα και να δημιουργήσουν αληθινά αριστουργήματα.</a:t>
            </a:r>
          </a:p>
          <a:p>
            <a:pPr>
              <a:buClr>
                <a:srgbClr val="000000"/>
              </a:buClr>
              <a:buSzPct val="100000"/>
              <a:buFont typeface="Times New Roman" pitchFamily="18" charset="0"/>
              <a:buNone/>
              <a:defRPr/>
            </a:pPr>
            <a:r>
              <a:rPr lang="el-GR">
                <a:solidFill>
                  <a:schemeClr val="tx1"/>
                </a:solidFill>
                <a:latin typeface="Calibri" pitchFamily="34" charset="0"/>
              </a:rPr>
              <a:t>     Την εποχή αυτή στην τέχνη, που χαρακτηρίζει η αρμονία, το μέτρο και η ομορφιά, την ονομάζουμε </a:t>
            </a:r>
            <a:r>
              <a:rPr lang="el-GR" u="sng">
                <a:solidFill>
                  <a:schemeClr val="tx1"/>
                </a:solidFill>
                <a:effectLst>
                  <a:outerShdw blurRad="38100" dist="38100" dir="2700000" algn="tl">
                    <a:srgbClr val="C0C0C0"/>
                  </a:outerShdw>
                </a:effectLst>
                <a:latin typeface="Comic Sans MS" pitchFamily="66" charset="0"/>
              </a:rPr>
              <a:t>κλασική εποχή</a:t>
            </a:r>
            <a:r>
              <a:rPr lang="el-GR">
                <a:solidFill>
                  <a:schemeClr val="tx1"/>
                </a:solidFill>
                <a:latin typeface="Calibri" pitchFamily="34" charset="0"/>
              </a:rPr>
              <a:t>  </a:t>
            </a:r>
            <a:endParaRPr lang="en-US">
              <a:solidFill>
                <a:schemeClr val="tx1"/>
              </a:solidFill>
              <a:latin typeface="Calibri" pitchFamily="34" charset="0"/>
            </a:endParaRPr>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ChangeArrowheads="1"/>
          </p:cNvSpPr>
          <p:nvPr/>
        </p:nvSpPr>
        <p:spPr bwMode="auto">
          <a:xfrm>
            <a:off x="3779838" y="1341438"/>
            <a:ext cx="4760912" cy="4111625"/>
          </a:xfrm>
          <a:prstGeom prst="rect">
            <a:avLst/>
          </a:prstGeom>
          <a:noFill/>
          <a:ln w="9525">
            <a:noFill/>
            <a:miter lim="800000"/>
            <a:headEnd/>
            <a:tailEnd/>
          </a:ln>
        </p:spPr>
        <p:txBody>
          <a:bodyPr/>
          <a:lstStyle/>
          <a:p>
            <a:pPr marL="342900" indent="-342900" algn="ctr">
              <a:lnSpc>
                <a:spcPct val="90000"/>
              </a:lnSpc>
              <a:spcBef>
                <a:spcPct val="20000"/>
              </a:spcBef>
              <a:buClr>
                <a:srgbClr val="000000"/>
              </a:buClr>
              <a:buSzPct val="100000"/>
              <a:buFont typeface="Times New Roman" pitchFamily="18" charset="0"/>
              <a:buNone/>
              <a:defRPr/>
            </a:pPr>
            <a:r>
              <a:rPr lang="el-GR" sz="3600" i="0">
                <a:solidFill>
                  <a:schemeClr val="tx2"/>
                </a:solidFill>
                <a:effectLst>
                  <a:outerShdw blurRad="38100" dist="38100" dir="2700000" algn="tl">
                    <a:srgbClr val="C0C0C0"/>
                  </a:outerShdw>
                </a:effectLst>
                <a:latin typeface="Times New Roman" pitchFamily="18" charset="0"/>
              </a:rPr>
              <a:t>Οι υποκριτές</a:t>
            </a:r>
          </a:p>
          <a:p>
            <a:pPr marL="342900" indent="-342900">
              <a:lnSpc>
                <a:spcPct val="90000"/>
              </a:lnSpc>
              <a:spcBef>
                <a:spcPct val="20000"/>
              </a:spcBef>
              <a:buClr>
                <a:schemeClr val="tx1"/>
              </a:buClr>
              <a:buSzPct val="100000"/>
              <a:buFont typeface="Wingdings" pitchFamily="2" charset="2"/>
              <a:buChar char="§"/>
              <a:defRPr/>
            </a:pPr>
            <a:r>
              <a:rPr lang="el-GR" sz="2400" b="0" i="0">
                <a:solidFill>
                  <a:srgbClr val="000000"/>
                </a:solidFill>
                <a:effectLst>
                  <a:outerShdw blurRad="38100" dist="38100" dir="2700000" algn="tl">
                    <a:srgbClr val="C0C0C0"/>
                  </a:outerShdw>
                </a:effectLst>
                <a:latin typeface="Times New Roman" pitchFamily="18" charset="0"/>
              </a:rPr>
              <a:t>Έτσι ονομάζονταν οι ηθοποιοί.</a:t>
            </a:r>
          </a:p>
          <a:p>
            <a:pPr marL="342900" indent="-342900">
              <a:lnSpc>
                <a:spcPct val="90000"/>
              </a:lnSpc>
              <a:spcBef>
                <a:spcPct val="20000"/>
              </a:spcBef>
              <a:buClr>
                <a:schemeClr val="tx1"/>
              </a:buClr>
              <a:buSzPct val="100000"/>
              <a:buFont typeface="Wingdings" pitchFamily="2" charset="2"/>
              <a:buChar char="§"/>
              <a:defRPr/>
            </a:pPr>
            <a:r>
              <a:rPr lang="el-GR" sz="2400" b="0" i="0">
                <a:solidFill>
                  <a:srgbClr val="000000"/>
                </a:solidFill>
                <a:effectLst>
                  <a:outerShdw blurRad="38100" dist="38100" dir="2700000" algn="tl">
                    <a:srgbClr val="C0C0C0"/>
                  </a:outerShdw>
                </a:effectLst>
                <a:latin typeface="Times New Roman" pitchFamily="18" charset="0"/>
              </a:rPr>
              <a:t>Υποκριτές μπορούσαν να είναι μόνο άντρες.</a:t>
            </a:r>
          </a:p>
          <a:p>
            <a:pPr marL="342900" indent="-342900">
              <a:lnSpc>
                <a:spcPct val="90000"/>
              </a:lnSpc>
              <a:spcBef>
                <a:spcPct val="20000"/>
              </a:spcBef>
              <a:buClr>
                <a:schemeClr val="tx1"/>
              </a:buClr>
              <a:buSzPct val="100000"/>
              <a:buFont typeface="Wingdings" pitchFamily="2" charset="2"/>
              <a:buChar char="§"/>
              <a:defRPr/>
            </a:pPr>
            <a:r>
              <a:rPr lang="el-GR" sz="2400" b="0" i="0">
                <a:solidFill>
                  <a:srgbClr val="000000"/>
                </a:solidFill>
                <a:effectLst>
                  <a:outerShdw blurRad="38100" dist="38100" dir="2700000" algn="tl">
                    <a:srgbClr val="C0C0C0"/>
                  </a:outerShdw>
                </a:effectLst>
                <a:latin typeface="Times New Roman" pitchFamily="18" charset="0"/>
              </a:rPr>
              <a:t>Φορούσαν μάσκες – προσωπεία.</a:t>
            </a:r>
          </a:p>
          <a:p>
            <a:pPr marL="342900" indent="-342900">
              <a:lnSpc>
                <a:spcPct val="90000"/>
              </a:lnSpc>
              <a:spcBef>
                <a:spcPct val="20000"/>
              </a:spcBef>
              <a:buClr>
                <a:schemeClr val="tx1"/>
              </a:buClr>
              <a:buSzPct val="100000"/>
              <a:buFont typeface="Wingdings" pitchFamily="2" charset="2"/>
              <a:buChar char="§"/>
              <a:defRPr/>
            </a:pPr>
            <a:r>
              <a:rPr lang="el-GR" sz="2400" b="0" i="0">
                <a:solidFill>
                  <a:srgbClr val="000000"/>
                </a:solidFill>
                <a:effectLst>
                  <a:outerShdw blurRad="38100" dist="38100" dir="2700000" algn="tl">
                    <a:srgbClr val="C0C0C0"/>
                  </a:outerShdw>
                </a:effectLst>
                <a:latin typeface="Times New Roman" pitchFamily="18" charset="0"/>
              </a:rPr>
              <a:t>Φορούσαν τους κοθόρνους, ειδικά παπούτσια με χοντρά ψηλά πέλματα, για να φαίνονται μεγαλύτεροι και πιο επιβλητικοί.</a:t>
            </a:r>
          </a:p>
          <a:p>
            <a:pPr marL="342900" indent="-342900">
              <a:lnSpc>
                <a:spcPct val="90000"/>
              </a:lnSpc>
              <a:spcBef>
                <a:spcPct val="20000"/>
              </a:spcBef>
              <a:buClr>
                <a:schemeClr val="tx1"/>
              </a:buClr>
              <a:buSzPct val="100000"/>
              <a:buFont typeface="Times New Roman" pitchFamily="18" charset="0"/>
              <a:buNone/>
              <a:defRPr/>
            </a:pPr>
            <a:endParaRPr lang="el-GR" sz="2400" b="0" i="0">
              <a:solidFill>
                <a:srgbClr val="000000"/>
              </a:solidFill>
              <a:effectLst>
                <a:outerShdw blurRad="38100" dist="38100" dir="2700000" algn="tl">
                  <a:srgbClr val="C0C0C0"/>
                </a:outerShdw>
              </a:effectLst>
              <a:latin typeface="Times New Roman" pitchFamily="18" charset="0"/>
            </a:endParaRPr>
          </a:p>
        </p:txBody>
      </p:sp>
      <p:pic>
        <p:nvPicPr>
          <p:cNvPr id="67586" name="Picture 8" descr="7"/>
          <p:cNvPicPr>
            <a:picLocks noChangeAspect="1" noChangeArrowheads="1"/>
          </p:cNvPicPr>
          <p:nvPr/>
        </p:nvPicPr>
        <p:blipFill>
          <a:blip r:embed="rId3" cstate="print"/>
          <a:srcRect/>
          <a:stretch>
            <a:fillRect/>
          </a:stretch>
        </p:blipFill>
        <p:spPr bwMode="auto">
          <a:xfrm>
            <a:off x="395288" y="1989138"/>
            <a:ext cx="3179762" cy="3240087"/>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Effect transition="in" filter="box(in)">
                                      <p:cBhvr>
                                        <p:cTn id="7" dur="2000"/>
                                        <p:tgtEl>
                                          <p:spTgt spid="204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485">
                                            <p:txEl>
                                              <p:pRg st="1" end="1"/>
                                            </p:txEl>
                                          </p:spTgt>
                                        </p:tgtEl>
                                        <p:attrNameLst>
                                          <p:attrName>style.visibility</p:attrName>
                                        </p:attrNameLst>
                                      </p:cBhvr>
                                      <p:to>
                                        <p:strVal val="visible"/>
                                      </p:to>
                                    </p:set>
                                    <p:anim calcmode="lin" valueType="num">
                                      <p:cBhvr additive="base">
                                        <p:cTn id="12" dur="3000" fill="hold"/>
                                        <p:tgtEl>
                                          <p:spTgt spid="20485">
                                            <p:txEl>
                                              <p:pRg st="1" end="1"/>
                                            </p:txEl>
                                          </p:spTgt>
                                        </p:tgtEl>
                                        <p:attrNameLst>
                                          <p:attrName>ppt_x</p:attrName>
                                        </p:attrNameLst>
                                      </p:cBhvr>
                                      <p:tavLst>
                                        <p:tav tm="0">
                                          <p:val>
                                            <p:strVal val="#ppt_x"/>
                                          </p:val>
                                        </p:tav>
                                        <p:tav tm="100000">
                                          <p:val>
                                            <p:strVal val="#ppt_x"/>
                                          </p:val>
                                        </p:tav>
                                      </p:tavLst>
                                    </p:anim>
                                    <p:anim calcmode="lin" valueType="num">
                                      <p:cBhvr additive="base">
                                        <p:cTn id="13" dur="3000" fill="hold"/>
                                        <p:tgtEl>
                                          <p:spTgt spid="2048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485">
                                            <p:txEl>
                                              <p:pRg st="2" end="2"/>
                                            </p:txEl>
                                          </p:spTgt>
                                        </p:tgtEl>
                                        <p:attrNameLst>
                                          <p:attrName>style.visibility</p:attrName>
                                        </p:attrNameLst>
                                      </p:cBhvr>
                                      <p:to>
                                        <p:strVal val="visible"/>
                                      </p:to>
                                    </p:set>
                                    <p:anim calcmode="lin" valueType="num">
                                      <p:cBhvr additive="base">
                                        <p:cTn id="18" dur="3000" fill="hold"/>
                                        <p:tgtEl>
                                          <p:spTgt spid="20485">
                                            <p:txEl>
                                              <p:pRg st="2" end="2"/>
                                            </p:txEl>
                                          </p:spTgt>
                                        </p:tgtEl>
                                        <p:attrNameLst>
                                          <p:attrName>ppt_x</p:attrName>
                                        </p:attrNameLst>
                                      </p:cBhvr>
                                      <p:tavLst>
                                        <p:tav tm="0">
                                          <p:val>
                                            <p:strVal val="#ppt_x"/>
                                          </p:val>
                                        </p:tav>
                                        <p:tav tm="100000">
                                          <p:val>
                                            <p:strVal val="#ppt_x"/>
                                          </p:val>
                                        </p:tav>
                                      </p:tavLst>
                                    </p:anim>
                                    <p:anim calcmode="lin" valueType="num">
                                      <p:cBhvr additive="base">
                                        <p:cTn id="19" dur="3000" fill="hold"/>
                                        <p:tgtEl>
                                          <p:spTgt spid="2048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0485">
                                            <p:txEl>
                                              <p:pRg st="3" end="3"/>
                                            </p:txEl>
                                          </p:spTgt>
                                        </p:tgtEl>
                                        <p:attrNameLst>
                                          <p:attrName>style.visibility</p:attrName>
                                        </p:attrNameLst>
                                      </p:cBhvr>
                                      <p:to>
                                        <p:strVal val="visible"/>
                                      </p:to>
                                    </p:set>
                                    <p:anim calcmode="lin" valueType="num">
                                      <p:cBhvr additive="base">
                                        <p:cTn id="24" dur="3000" fill="hold"/>
                                        <p:tgtEl>
                                          <p:spTgt spid="20485">
                                            <p:txEl>
                                              <p:pRg st="3" end="3"/>
                                            </p:txEl>
                                          </p:spTgt>
                                        </p:tgtEl>
                                        <p:attrNameLst>
                                          <p:attrName>ppt_x</p:attrName>
                                        </p:attrNameLst>
                                      </p:cBhvr>
                                      <p:tavLst>
                                        <p:tav tm="0">
                                          <p:val>
                                            <p:strVal val="#ppt_x"/>
                                          </p:val>
                                        </p:tav>
                                        <p:tav tm="100000">
                                          <p:val>
                                            <p:strVal val="#ppt_x"/>
                                          </p:val>
                                        </p:tav>
                                      </p:tavLst>
                                    </p:anim>
                                    <p:anim calcmode="lin" valueType="num">
                                      <p:cBhvr additive="base">
                                        <p:cTn id="25" dur="3000" fill="hold"/>
                                        <p:tgtEl>
                                          <p:spTgt spid="2048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0485">
                                            <p:txEl>
                                              <p:pRg st="4" end="4"/>
                                            </p:txEl>
                                          </p:spTgt>
                                        </p:tgtEl>
                                        <p:attrNameLst>
                                          <p:attrName>style.visibility</p:attrName>
                                        </p:attrNameLst>
                                      </p:cBhvr>
                                      <p:to>
                                        <p:strVal val="visible"/>
                                      </p:to>
                                    </p:set>
                                    <p:anim calcmode="lin" valueType="num">
                                      <p:cBhvr additive="base">
                                        <p:cTn id="30" dur="3000" fill="hold"/>
                                        <p:tgtEl>
                                          <p:spTgt spid="20485">
                                            <p:txEl>
                                              <p:pRg st="4" end="4"/>
                                            </p:txEl>
                                          </p:spTgt>
                                        </p:tgtEl>
                                        <p:attrNameLst>
                                          <p:attrName>ppt_x</p:attrName>
                                        </p:attrNameLst>
                                      </p:cBhvr>
                                      <p:tavLst>
                                        <p:tav tm="0">
                                          <p:val>
                                            <p:strVal val="#ppt_x"/>
                                          </p:val>
                                        </p:tav>
                                        <p:tav tm="100000">
                                          <p:val>
                                            <p:strVal val="#ppt_x"/>
                                          </p:val>
                                        </p:tav>
                                      </p:tavLst>
                                    </p:anim>
                                    <p:anim calcmode="lin" valueType="num">
                                      <p:cBhvr additive="base">
                                        <p:cTn id="31" dur="3000" fill="hold"/>
                                        <p:tgtEl>
                                          <p:spTgt spid="2048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WordArt 4"/>
          <p:cNvSpPr>
            <a:spLocks noChangeArrowheads="1" noChangeShapeType="1" noTextEdit="1"/>
          </p:cNvSpPr>
          <p:nvPr/>
        </p:nvSpPr>
        <p:spPr bwMode="auto">
          <a:xfrm>
            <a:off x="755650" y="549275"/>
            <a:ext cx="3311525" cy="484188"/>
          </a:xfrm>
          <a:prstGeom prst="rect">
            <a:avLst/>
          </a:prstGeom>
        </p:spPr>
        <p:txBody>
          <a:bodyPr wrap="none" fromWordArt="1">
            <a:prstTxWarp prst="textPlain">
              <a:avLst>
                <a:gd name="adj" fmla="val 50000"/>
              </a:avLst>
            </a:prstTxWarp>
          </a:bodyPr>
          <a:lstStyle/>
          <a:p>
            <a:pPr algn="ctr"/>
            <a:r>
              <a:rPr lang="el-GR" sz="2800" kern="10">
                <a:ln w="9525">
                  <a:solidFill>
                    <a:srgbClr val="000000"/>
                  </a:solidFill>
                  <a:round/>
                  <a:headEnd/>
                  <a:tailEnd/>
                </a:ln>
                <a:solidFill>
                  <a:schemeClr val="tx1"/>
                </a:solidFill>
                <a:latin typeface="Microsoft Sans Serif"/>
                <a:cs typeface="Microsoft Sans Serif"/>
              </a:rPr>
              <a:t>Η αρχιτεκτονική</a:t>
            </a:r>
          </a:p>
        </p:txBody>
      </p:sp>
      <p:pic>
        <p:nvPicPr>
          <p:cNvPr id="68610" name="Picture 7" descr="eik"/>
          <p:cNvPicPr>
            <a:picLocks noChangeAspect="1" noChangeArrowheads="1"/>
          </p:cNvPicPr>
          <p:nvPr/>
        </p:nvPicPr>
        <p:blipFill>
          <a:blip r:embed="rId3" cstate="print"/>
          <a:srcRect/>
          <a:stretch>
            <a:fillRect/>
          </a:stretch>
        </p:blipFill>
        <p:spPr bwMode="auto">
          <a:xfrm>
            <a:off x="762000" y="733425"/>
            <a:ext cx="7620000" cy="5391150"/>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WordArt 4"/>
          <p:cNvSpPr>
            <a:spLocks noChangeArrowheads="1" noChangeShapeType="1" noTextEdit="1"/>
          </p:cNvSpPr>
          <p:nvPr/>
        </p:nvSpPr>
        <p:spPr bwMode="auto">
          <a:xfrm>
            <a:off x="971550" y="476250"/>
            <a:ext cx="2474913" cy="484188"/>
          </a:xfrm>
          <a:prstGeom prst="rect">
            <a:avLst/>
          </a:prstGeom>
        </p:spPr>
        <p:txBody>
          <a:bodyPr wrap="none" fromWordArt="1">
            <a:prstTxWarp prst="textPlain">
              <a:avLst>
                <a:gd name="adj" fmla="val 50000"/>
              </a:avLst>
            </a:prstTxWarp>
          </a:bodyPr>
          <a:lstStyle/>
          <a:p>
            <a:pPr algn="ctr"/>
            <a:r>
              <a:rPr lang="el-GR" sz="2800" kern="10">
                <a:ln w="9525">
                  <a:solidFill>
                    <a:srgbClr val="000000"/>
                  </a:solidFill>
                  <a:round/>
                  <a:headEnd/>
                  <a:tailEnd/>
                </a:ln>
                <a:solidFill>
                  <a:schemeClr val="tx1"/>
                </a:solidFill>
                <a:latin typeface="Microsoft Sans Serif"/>
                <a:cs typeface="Microsoft Sans Serif"/>
              </a:rPr>
              <a:t>Η ορχήστρα</a:t>
            </a:r>
          </a:p>
        </p:txBody>
      </p:sp>
      <p:sp>
        <p:nvSpPr>
          <p:cNvPr id="87089" name="Rectangle 49"/>
          <p:cNvSpPr>
            <a:spLocks noChangeArrowheads="1"/>
          </p:cNvSpPr>
          <p:nvPr/>
        </p:nvSpPr>
        <p:spPr bwMode="auto">
          <a:xfrm>
            <a:off x="4427538" y="1268413"/>
            <a:ext cx="4041775" cy="4530725"/>
          </a:xfrm>
          <a:prstGeom prst="rect">
            <a:avLst/>
          </a:prstGeom>
          <a:noFill/>
          <a:ln w="9525">
            <a:noFill/>
            <a:miter lim="800000"/>
            <a:headEnd/>
            <a:tailEnd/>
          </a:ln>
        </p:spPr>
        <p:txBody>
          <a:bodyPr/>
          <a:lstStyle/>
          <a:p>
            <a:pPr marL="342900" indent="-342900">
              <a:lnSpc>
                <a:spcPct val="90000"/>
              </a:lnSpc>
              <a:spcBef>
                <a:spcPct val="20000"/>
              </a:spcBef>
              <a:buClr>
                <a:srgbClr val="000000"/>
              </a:buClr>
              <a:buSzPct val="100000"/>
              <a:buFont typeface="Times New Roman" pitchFamily="18" charset="0"/>
              <a:buChar char="•"/>
              <a:defRPr/>
            </a:pPr>
            <a:r>
              <a:rPr lang="el-GR" sz="2400" b="0" i="0">
                <a:solidFill>
                  <a:srgbClr val="000000"/>
                </a:solidFill>
                <a:effectLst>
                  <a:outerShdw blurRad="38100" dist="38100" dir="2700000" algn="tl">
                    <a:srgbClr val="C0C0C0"/>
                  </a:outerShdw>
                </a:effectLst>
                <a:latin typeface="Microsoft Sans Serif" pitchFamily="34" charset="0"/>
              </a:rPr>
              <a:t>Ήταν μια κυκλική, συχνά πλακόστρωτη, πλατεία στο κέντρο του θεάτρου. Με άλλα λόγια ήταν η σκηνή των σημερινών θεάτρων.</a:t>
            </a:r>
          </a:p>
          <a:p>
            <a:pPr marL="342900" indent="-342900">
              <a:lnSpc>
                <a:spcPct val="90000"/>
              </a:lnSpc>
              <a:spcBef>
                <a:spcPct val="20000"/>
              </a:spcBef>
              <a:buClr>
                <a:srgbClr val="000000"/>
              </a:buClr>
              <a:buSzPct val="100000"/>
              <a:buFont typeface="Times New Roman" pitchFamily="18" charset="0"/>
              <a:buChar char="•"/>
              <a:defRPr/>
            </a:pPr>
            <a:r>
              <a:rPr lang="el-GR" sz="2400" b="0" i="0">
                <a:solidFill>
                  <a:srgbClr val="000000"/>
                </a:solidFill>
                <a:effectLst>
                  <a:outerShdw blurRad="38100" dist="38100" dir="2700000" algn="tl">
                    <a:srgbClr val="C0C0C0"/>
                  </a:outerShdw>
                </a:effectLst>
                <a:latin typeface="Microsoft Sans Serif" pitchFamily="34" charset="0"/>
              </a:rPr>
              <a:t>Στην ορχήστρα έπαιρνε θέση με την έναρξη της θεατρικής παράστασης ο χορός.</a:t>
            </a:r>
          </a:p>
          <a:p>
            <a:pPr marL="342900" indent="-342900">
              <a:lnSpc>
                <a:spcPct val="90000"/>
              </a:lnSpc>
              <a:spcBef>
                <a:spcPct val="20000"/>
              </a:spcBef>
              <a:buClr>
                <a:srgbClr val="000000"/>
              </a:buClr>
              <a:buSzPct val="100000"/>
              <a:buFont typeface="Times New Roman" pitchFamily="18" charset="0"/>
              <a:buChar char="•"/>
              <a:defRPr/>
            </a:pPr>
            <a:r>
              <a:rPr lang="el-GR" sz="2400" b="0" i="0">
                <a:solidFill>
                  <a:srgbClr val="000000"/>
                </a:solidFill>
                <a:effectLst>
                  <a:outerShdw blurRad="38100" dist="38100" dir="2700000" algn="tl">
                    <a:srgbClr val="C0C0C0"/>
                  </a:outerShdw>
                </a:effectLst>
                <a:latin typeface="Microsoft Sans Serif" pitchFamily="34" charset="0"/>
              </a:rPr>
              <a:t>Στο κέντρο της ορχήστρας βρισκόταν η θυμέλη, ένας βωμός για το θεό Διόνυσο.</a:t>
            </a:r>
          </a:p>
        </p:txBody>
      </p:sp>
      <p:pic>
        <p:nvPicPr>
          <p:cNvPr id="69635" name="Picture 8" descr="%CE%9C2008"/>
          <p:cNvPicPr>
            <a:picLocks noChangeAspect="1" noChangeArrowheads="1"/>
          </p:cNvPicPr>
          <p:nvPr/>
        </p:nvPicPr>
        <p:blipFill>
          <a:blip r:embed="rId3" cstate="print"/>
          <a:srcRect/>
          <a:stretch>
            <a:fillRect/>
          </a:stretch>
        </p:blipFill>
        <p:spPr bwMode="auto">
          <a:xfrm>
            <a:off x="323850" y="1989138"/>
            <a:ext cx="3995738" cy="29972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7089">
                                            <p:txEl>
                                              <p:pRg st="0" end="0"/>
                                            </p:txEl>
                                          </p:spTgt>
                                        </p:tgtEl>
                                        <p:attrNameLst>
                                          <p:attrName>style.visibility</p:attrName>
                                        </p:attrNameLst>
                                      </p:cBhvr>
                                      <p:to>
                                        <p:strVal val="visible"/>
                                      </p:to>
                                    </p:set>
                                    <p:anim calcmode="lin" valueType="num">
                                      <p:cBhvr additive="base">
                                        <p:cTn id="7" dur="3000" fill="hold"/>
                                        <p:tgtEl>
                                          <p:spTgt spid="87089">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8708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7089">
                                            <p:txEl>
                                              <p:pRg st="1" end="1"/>
                                            </p:txEl>
                                          </p:spTgt>
                                        </p:tgtEl>
                                        <p:attrNameLst>
                                          <p:attrName>style.visibility</p:attrName>
                                        </p:attrNameLst>
                                      </p:cBhvr>
                                      <p:to>
                                        <p:strVal val="visible"/>
                                      </p:to>
                                    </p:set>
                                    <p:anim calcmode="lin" valueType="num">
                                      <p:cBhvr additive="base">
                                        <p:cTn id="13" dur="3000" fill="hold"/>
                                        <p:tgtEl>
                                          <p:spTgt spid="87089">
                                            <p:txEl>
                                              <p:pRg st="1" end="1"/>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8708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7089">
                                            <p:txEl>
                                              <p:pRg st="2" end="2"/>
                                            </p:txEl>
                                          </p:spTgt>
                                        </p:tgtEl>
                                        <p:attrNameLst>
                                          <p:attrName>style.visibility</p:attrName>
                                        </p:attrNameLst>
                                      </p:cBhvr>
                                      <p:to>
                                        <p:strVal val="visible"/>
                                      </p:to>
                                    </p:set>
                                    <p:anim calcmode="lin" valueType="num">
                                      <p:cBhvr additive="base">
                                        <p:cTn id="19" dur="3000" fill="hold"/>
                                        <p:tgtEl>
                                          <p:spTgt spid="87089">
                                            <p:txEl>
                                              <p:pRg st="2" end="2"/>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8708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WordArt 4"/>
          <p:cNvSpPr>
            <a:spLocks noChangeArrowheads="1" noChangeShapeType="1" noTextEdit="1"/>
          </p:cNvSpPr>
          <p:nvPr/>
        </p:nvSpPr>
        <p:spPr bwMode="auto">
          <a:xfrm>
            <a:off x="1403350" y="620713"/>
            <a:ext cx="1814513" cy="484187"/>
          </a:xfrm>
          <a:prstGeom prst="rect">
            <a:avLst/>
          </a:prstGeom>
        </p:spPr>
        <p:txBody>
          <a:bodyPr wrap="none" fromWordArt="1">
            <a:prstTxWarp prst="textPlain">
              <a:avLst>
                <a:gd name="adj" fmla="val 50000"/>
              </a:avLst>
            </a:prstTxWarp>
          </a:bodyPr>
          <a:lstStyle/>
          <a:p>
            <a:pPr algn="ctr"/>
            <a:r>
              <a:rPr lang="el-GR" sz="2800" kern="10">
                <a:ln w="9525">
                  <a:solidFill>
                    <a:srgbClr val="000000"/>
                  </a:solidFill>
                  <a:round/>
                  <a:headEnd/>
                  <a:tailEnd/>
                </a:ln>
                <a:solidFill>
                  <a:schemeClr val="tx1"/>
                </a:solidFill>
                <a:latin typeface="Microsoft Sans Serif"/>
                <a:cs typeface="Microsoft Sans Serif"/>
              </a:rPr>
              <a:t>Η σκηνή</a:t>
            </a:r>
          </a:p>
        </p:txBody>
      </p:sp>
      <p:sp>
        <p:nvSpPr>
          <p:cNvPr id="102406" name="Rectangle 6"/>
          <p:cNvSpPr>
            <a:spLocks noChangeArrowheads="1"/>
          </p:cNvSpPr>
          <p:nvPr/>
        </p:nvSpPr>
        <p:spPr bwMode="auto">
          <a:xfrm>
            <a:off x="4645025" y="1600200"/>
            <a:ext cx="4041775" cy="4530725"/>
          </a:xfrm>
          <a:prstGeom prst="rect">
            <a:avLst/>
          </a:prstGeom>
          <a:noFill/>
          <a:ln w="9525">
            <a:noFill/>
            <a:miter lim="800000"/>
            <a:headEnd/>
            <a:tailEnd/>
          </a:ln>
        </p:spPr>
        <p:txBody>
          <a:bodyPr/>
          <a:lstStyle/>
          <a:p>
            <a:pPr marL="342900" indent="-342900">
              <a:lnSpc>
                <a:spcPct val="90000"/>
              </a:lnSpc>
              <a:spcBef>
                <a:spcPct val="20000"/>
              </a:spcBef>
              <a:buClr>
                <a:srgbClr val="000000"/>
              </a:buClr>
              <a:buSzPct val="100000"/>
              <a:buFont typeface="Times New Roman" pitchFamily="18" charset="0"/>
              <a:buChar char="•"/>
              <a:defRPr/>
            </a:pPr>
            <a:r>
              <a:rPr lang="el-GR" sz="2000" b="0" i="0">
                <a:solidFill>
                  <a:srgbClr val="000000"/>
                </a:solidFill>
                <a:effectLst>
                  <a:outerShdw blurRad="38100" dist="38100" dir="2700000" algn="tl">
                    <a:srgbClr val="C0C0C0"/>
                  </a:outerShdw>
                </a:effectLst>
                <a:latin typeface="Microsoft Sans Serif" pitchFamily="34" charset="0"/>
              </a:rPr>
              <a:t>Ήταν ένα ορθογώνιο, μακρόστενο στεγασμένο κτίριο που προστέθηκε τον 5</a:t>
            </a:r>
            <a:r>
              <a:rPr lang="el-GR" sz="2000" b="0" i="0" baseline="30000">
                <a:solidFill>
                  <a:srgbClr val="000000"/>
                </a:solidFill>
                <a:effectLst>
                  <a:outerShdw blurRad="38100" dist="38100" dir="2700000" algn="tl">
                    <a:srgbClr val="C0C0C0"/>
                  </a:outerShdw>
                </a:effectLst>
                <a:latin typeface="Microsoft Sans Serif" pitchFamily="34" charset="0"/>
              </a:rPr>
              <a:t>ο</a:t>
            </a:r>
            <a:r>
              <a:rPr lang="el-GR" sz="2000" b="0" i="0">
                <a:solidFill>
                  <a:srgbClr val="000000"/>
                </a:solidFill>
                <a:effectLst>
                  <a:outerShdw blurRad="38100" dist="38100" dir="2700000" algn="tl">
                    <a:srgbClr val="C0C0C0"/>
                  </a:outerShdw>
                </a:effectLst>
                <a:latin typeface="Microsoft Sans Serif" pitchFamily="34" charset="0"/>
              </a:rPr>
              <a:t> αι. π.Χ.</a:t>
            </a:r>
          </a:p>
          <a:p>
            <a:pPr marL="342900" indent="-342900">
              <a:lnSpc>
                <a:spcPct val="90000"/>
              </a:lnSpc>
              <a:spcBef>
                <a:spcPct val="20000"/>
              </a:spcBef>
              <a:buClr>
                <a:srgbClr val="000000"/>
              </a:buClr>
              <a:buSzPct val="100000"/>
              <a:buFont typeface="Times New Roman" pitchFamily="18" charset="0"/>
              <a:buChar char="•"/>
              <a:defRPr/>
            </a:pPr>
            <a:r>
              <a:rPr lang="el-GR" sz="2000" b="0" i="0">
                <a:solidFill>
                  <a:srgbClr val="000000"/>
                </a:solidFill>
                <a:effectLst>
                  <a:outerShdw blurRad="38100" dist="38100" dir="2700000" algn="tl">
                    <a:srgbClr val="C0C0C0"/>
                  </a:outerShdw>
                </a:effectLst>
                <a:latin typeface="Microsoft Sans Serif" pitchFamily="34" charset="0"/>
              </a:rPr>
              <a:t>Αρχικά η σκηνή ήταν ισόγεια και χρησιμοποιούνταν μόνο όπως τα σημερινά παρασκήνια και τα καμαρίνια.</a:t>
            </a:r>
          </a:p>
          <a:p>
            <a:pPr marL="342900" indent="-342900">
              <a:lnSpc>
                <a:spcPct val="90000"/>
              </a:lnSpc>
              <a:spcBef>
                <a:spcPct val="20000"/>
              </a:spcBef>
              <a:buClr>
                <a:srgbClr val="000000"/>
              </a:buClr>
              <a:buSzPct val="100000"/>
              <a:buFont typeface="Times New Roman" pitchFamily="18" charset="0"/>
              <a:buChar char="•"/>
              <a:defRPr/>
            </a:pPr>
            <a:r>
              <a:rPr lang="el-GR" sz="2000" b="0" i="0">
                <a:solidFill>
                  <a:srgbClr val="000000"/>
                </a:solidFill>
                <a:effectLst>
                  <a:outerShdw blurRad="38100" dist="38100" dir="2700000" algn="tl">
                    <a:srgbClr val="C0C0C0"/>
                  </a:outerShdw>
                </a:effectLst>
                <a:latin typeface="Microsoft Sans Serif" pitchFamily="34" charset="0"/>
              </a:rPr>
              <a:t>Αργότερα η σκηνή έγινε διώροφη. Σχημάτιζε έναν εξώστη στον οποίο μεταφέρθηκε η δράση των υποκριτών. Ο εξώστης αυτός ονομάστηκε λογείον.</a:t>
            </a:r>
          </a:p>
        </p:txBody>
      </p:sp>
      <p:pic>
        <p:nvPicPr>
          <p:cNvPr id="70659" name="Picture 7" descr="index_html_m6fb1cd80"/>
          <p:cNvPicPr>
            <a:picLocks noChangeAspect="1" noChangeArrowheads="1"/>
          </p:cNvPicPr>
          <p:nvPr/>
        </p:nvPicPr>
        <p:blipFill>
          <a:blip r:embed="rId3" cstate="print"/>
          <a:srcRect/>
          <a:stretch>
            <a:fillRect/>
          </a:stretch>
        </p:blipFill>
        <p:spPr bwMode="auto">
          <a:xfrm>
            <a:off x="684213" y="1700213"/>
            <a:ext cx="3889375" cy="2986087"/>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06">
                                            <p:txEl>
                                              <p:pRg st="0" end="0"/>
                                            </p:txEl>
                                          </p:spTgt>
                                        </p:tgtEl>
                                        <p:attrNameLst>
                                          <p:attrName>style.visibility</p:attrName>
                                        </p:attrNameLst>
                                      </p:cBhvr>
                                      <p:to>
                                        <p:strVal val="visible"/>
                                      </p:to>
                                    </p:set>
                                    <p:anim calcmode="lin" valueType="num">
                                      <p:cBhvr additive="base">
                                        <p:cTn id="7" dur="3000" fill="hold"/>
                                        <p:tgtEl>
                                          <p:spTgt spid="102406">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1024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06">
                                            <p:txEl>
                                              <p:pRg st="1" end="1"/>
                                            </p:txEl>
                                          </p:spTgt>
                                        </p:tgtEl>
                                        <p:attrNameLst>
                                          <p:attrName>style.visibility</p:attrName>
                                        </p:attrNameLst>
                                      </p:cBhvr>
                                      <p:to>
                                        <p:strVal val="visible"/>
                                      </p:to>
                                    </p:set>
                                    <p:anim calcmode="lin" valueType="num">
                                      <p:cBhvr additive="base">
                                        <p:cTn id="13" dur="3000" fill="hold"/>
                                        <p:tgtEl>
                                          <p:spTgt spid="102406">
                                            <p:txEl>
                                              <p:pRg st="1" end="1"/>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10240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406">
                                            <p:txEl>
                                              <p:pRg st="2" end="2"/>
                                            </p:txEl>
                                          </p:spTgt>
                                        </p:tgtEl>
                                        <p:attrNameLst>
                                          <p:attrName>style.visibility</p:attrName>
                                        </p:attrNameLst>
                                      </p:cBhvr>
                                      <p:to>
                                        <p:strVal val="visible"/>
                                      </p:to>
                                    </p:set>
                                    <p:anim calcmode="lin" valueType="num">
                                      <p:cBhvr additive="base">
                                        <p:cTn id="19" dur="3000" fill="hold"/>
                                        <p:tgtEl>
                                          <p:spTgt spid="102406">
                                            <p:txEl>
                                              <p:pRg st="2" end="2"/>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10240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2" name="Rectangle 6"/>
          <p:cNvSpPr>
            <a:spLocks noChangeArrowheads="1"/>
          </p:cNvSpPr>
          <p:nvPr/>
        </p:nvSpPr>
        <p:spPr bwMode="auto">
          <a:xfrm>
            <a:off x="4645025" y="1600200"/>
            <a:ext cx="4041775" cy="4530725"/>
          </a:xfrm>
          <a:prstGeom prst="rect">
            <a:avLst/>
          </a:prstGeom>
          <a:noFill/>
          <a:ln w="9525">
            <a:noFill/>
            <a:miter lim="800000"/>
            <a:headEnd/>
            <a:tailEnd/>
          </a:ln>
        </p:spPr>
        <p:txBody>
          <a:bodyPr/>
          <a:lstStyle/>
          <a:p>
            <a:pPr marL="342900" indent="-342900">
              <a:spcBef>
                <a:spcPct val="20000"/>
              </a:spcBef>
              <a:buClr>
                <a:srgbClr val="000000"/>
              </a:buClr>
              <a:buSzPct val="100000"/>
              <a:buFont typeface="Times New Roman" pitchFamily="18" charset="0"/>
              <a:buChar char="•"/>
              <a:defRPr/>
            </a:pPr>
            <a:r>
              <a:rPr lang="el-GR" sz="2400" b="0" i="0">
                <a:solidFill>
                  <a:srgbClr val="000000"/>
                </a:solidFill>
                <a:effectLst>
                  <a:outerShdw blurRad="38100" dist="38100" dir="2700000" algn="tl">
                    <a:srgbClr val="C0C0C0"/>
                  </a:outerShdw>
                </a:effectLst>
                <a:latin typeface="Times New Roman" pitchFamily="18" charset="0"/>
              </a:rPr>
              <a:t>Ονομαζόταν έτσι λόγω του σχήματός του (κεκλιμένο χωνοειδές επίπεδο).</a:t>
            </a:r>
          </a:p>
          <a:p>
            <a:pPr marL="342900" indent="-342900">
              <a:spcBef>
                <a:spcPct val="20000"/>
              </a:spcBef>
              <a:buClr>
                <a:srgbClr val="000000"/>
              </a:buClr>
              <a:buSzPct val="100000"/>
              <a:buFont typeface="Times New Roman" pitchFamily="18" charset="0"/>
              <a:buChar char="•"/>
              <a:defRPr/>
            </a:pPr>
            <a:r>
              <a:rPr lang="el-GR" sz="2400" b="0" i="0">
                <a:solidFill>
                  <a:srgbClr val="000000"/>
                </a:solidFill>
                <a:effectLst>
                  <a:outerShdw blurRad="38100" dist="38100" dir="2700000" algn="tl">
                    <a:srgbClr val="C0C0C0"/>
                  </a:outerShdw>
                </a:effectLst>
                <a:latin typeface="Times New Roman" pitchFamily="18" charset="0"/>
              </a:rPr>
              <a:t>Ήταν ο χώρος όπου απλώνονταν αμφιθεατρικά τα εδώλια (καθίσματα των θεατών).</a:t>
            </a:r>
          </a:p>
          <a:p>
            <a:pPr marL="342900" indent="-342900">
              <a:spcBef>
                <a:spcPct val="20000"/>
              </a:spcBef>
              <a:buClr>
                <a:srgbClr val="000000"/>
              </a:buClr>
              <a:buSzPct val="100000"/>
              <a:buFont typeface="Times New Roman" pitchFamily="18" charset="0"/>
              <a:buChar char="•"/>
              <a:defRPr/>
            </a:pPr>
            <a:r>
              <a:rPr lang="el-GR" sz="2400" b="0" i="0">
                <a:solidFill>
                  <a:srgbClr val="000000"/>
                </a:solidFill>
                <a:effectLst>
                  <a:outerShdw blurRad="38100" dist="38100" dir="2700000" algn="tl">
                    <a:srgbClr val="C0C0C0"/>
                  </a:outerShdw>
                </a:effectLst>
                <a:latin typeface="Times New Roman" pitchFamily="18" charset="0"/>
              </a:rPr>
              <a:t>Ήταν το μεγαλύτερο τμήμα του θεάτρου.</a:t>
            </a:r>
          </a:p>
          <a:p>
            <a:pPr marL="342900" indent="-342900">
              <a:spcBef>
                <a:spcPct val="20000"/>
              </a:spcBef>
              <a:buClr>
                <a:srgbClr val="000000"/>
              </a:buClr>
              <a:buSzPct val="100000"/>
              <a:buFont typeface="Times New Roman" pitchFamily="18" charset="0"/>
              <a:buNone/>
              <a:defRPr/>
            </a:pPr>
            <a:r>
              <a:rPr lang="el-GR" sz="2400" b="0" i="0">
                <a:solidFill>
                  <a:srgbClr val="000000"/>
                </a:solidFill>
                <a:effectLst>
                  <a:outerShdw blurRad="38100" dist="38100" dir="2700000" algn="tl">
                    <a:srgbClr val="C0C0C0"/>
                  </a:outerShdw>
                </a:effectLst>
                <a:latin typeface="Times New Roman" pitchFamily="18" charset="0"/>
              </a:rPr>
              <a:t> </a:t>
            </a:r>
          </a:p>
        </p:txBody>
      </p:sp>
      <p:sp>
        <p:nvSpPr>
          <p:cNvPr id="71682" name="WordArt 5"/>
          <p:cNvSpPr>
            <a:spLocks noChangeArrowheads="1" noChangeShapeType="1" noTextEdit="1"/>
          </p:cNvSpPr>
          <p:nvPr/>
        </p:nvSpPr>
        <p:spPr bwMode="auto">
          <a:xfrm>
            <a:off x="1403350" y="620713"/>
            <a:ext cx="2016125" cy="431800"/>
          </a:xfrm>
          <a:prstGeom prst="rect">
            <a:avLst/>
          </a:prstGeom>
        </p:spPr>
        <p:txBody>
          <a:bodyPr wrap="none" fromWordArt="1">
            <a:prstTxWarp prst="textPlain">
              <a:avLst>
                <a:gd name="adj" fmla="val 50000"/>
              </a:avLst>
            </a:prstTxWarp>
          </a:bodyPr>
          <a:lstStyle/>
          <a:p>
            <a:pPr algn="ctr"/>
            <a:r>
              <a:rPr lang="el-GR" sz="2800" kern="10">
                <a:ln w="9525">
                  <a:solidFill>
                    <a:srgbClr val="000000"/>
                  </a:solidFill>
                  <a:round/>
                  <a:headEnd/>
                  <a:tailEnd/>
                </a:ln>
                <a:solidFill>
                  <a:schemeClr val="tx1"/>
                </a:solidFill>
                <a:latin typeface="Microsoft Sans Serif"/>
                <a:cs typeface="Microsoft Sans Serif"/>
              </a:rPr>
              <a:t>Το κοίλον</a:t>
            </a:r>
          </a:p>
        </p:txBody>
      </p:sp>
      <p:pic>
        <p:nvPicPr>
          <p:cNvPr id="106503" name="Picture 7" descr="κοίλον3"/>
          <p:cNvPicPr>
            <a:picLocks noChangeAspect="1" noChangeArrowheads="1"/>
          </p:cNvPicPr>
          <p:nvPr/>
        </p:nvPicPr>
        <p:blipFill>
          <a:blip r:embed="rId3" cstate="print"/>
          <a:srcRect/>
          <a:stretch>
            <a:fillRect/>
          </a:stretch>
        </p:blipFill>
        <p:spPr bwMode="auto">
          <a:xfrm>
            <a:off x="684213" y="1844675"/>
            <a:ext cx="3741737" cy="3387725"/>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6502">
                                            <p:txEl>
                                              <p:pRg st="0" end="0"/>
                                            </p:txEl>
                                          </p:spTgt>
                                        </p:tgtEl>
                                        <p:attrNameLst>
                                          <p:attrName>style.visibility</p:attrName>
                                        </p:attrNameLst>
                                      </p:cBhvr>
                                      <p:to>
                                        <p:strVal val="visible"/>
                                      </p:to>
                                    </p:set>
                                    <p:anim calcmode="lin" valueType="num">
                                      <p:cBhvr additive="base">
                                        <p:cTn id="7" dur="3000" fill="hold"/>
                                        <p:tgtEl>
                                          <p:spTgt spid="106502">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1065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6502">
                                            <p:txEl>
                                              <p:pRg st="1" end="1"/>
                                            </p:txEl>
                                          </p:spTgt>
                                        </p:tgtEl>
                                        <p:attrNameLst>
                                          <p:attrName>style.visibility</p:attrName>
                                        </p:attrNameLst>
                                      </p:cBhvr>
                                      <p:to>
                                        <p:strVal val="visible"/>
                                      </p:to>
                                    </p:set>
                                    <p:anim calcmode="lin" valueType="num">
                                      <p:cBhvr additive="base">
                                        <p:cTn id="13" dur="3000" fill="hold"/>
                                        <p:tgtEl>
                                          <p:spTgt spid="106502">
                                            <p:txEl>
                                              <p:pRg st="1" end="1"/>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1065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6502">
                                            <p:txEl>
                                              <p:pRg st="2" end="2"/>
                                            </p:txEl>
                                          </p:spTgt>
                                        </p:tgtEl>
                                        <p:attrNameLst>
                                          <p:attrName>style.visibility</p:attrName>
                                        </p:attrNameLst>
                                      </p:cBhvr>
                                      <p:to>
                                        <p:strVal val="visible"/>
                                      </p:to>
                                    </p:set>
                                    <p:anim calcmode="lin" valueType="num">
                                      <p:cBhvr additive="base">
                                        <p:cTn id="19" dur="3000" fill="hold"/>
                                        <p:tgtEl>
                                          <p:spTgt spid="106502">
                                            <p:txEl>
                                              <p:pRg st="2" end="2"/>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10650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nodeType="clickEffect">
                                  <p:stCondLst>
                                    <p:cond delay="0"/>
                                  </p:stCondLst>
                                  <p:childTnLst>
                                    <p:set>
                                      <p:cBhvr>
                                        <p:cTn id="24" dur="1" fill="hold">
                                          <p:stCondLst>
                                            <p:cond delay="0"/>
                                          </p:stCondLst>
                                        </p:cTn>
                                        <p:tgtEl>
                                          <p:spTgt spid="106503"/>
                                        </p:tgtEl>
                                        <p:attrNameLst>
                                          <p:attrName>style.visibility</p:attrName>
                                        </p:attrNameLst>
                                      </p:cBhvr>
                                      <p:to>
                                        <p:strVal val="visible"/>
                                      </p:to>
                                    </p:set>
                                    <p:animEffect transition="in" filter="wheel(4)">
                                      <p:cBhvr>
                                        <p:cTn id="25" dur="3000"/>
                                        <p:tgtEl>
                                          <p:spTgt spid="106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50" name="Rectangle 6"/>
          <p:cNvSpPr>
            <a:spLocks noChangeArrowheads="1"/>
          </p:cNvSpPr>
          <p:nvPr/>
        </p:nvSpPr>
        <p:spPr bwMode="auto">
          <a:xfrm>
            <a:off x="4645025" y="1600200"/>
            <a:ext cx="4041775" cy="4530725"/>
          </a:xfrm>
          <a:prstGeom prst="rect">
            <a:avLst/>
          </a:prstGeom>
          <a:noFill/>
          <a:ln w="9525">
            <a:noFill/>
            <a:miter lim="800000"/>
            <a:headEnd/>
            <a:tailEnd/>
          </a:ln>
        </p:spPr>
        <p:txBody>
          <a:bodyPr/>
          <a:lstStyle/>
          <a:p>
            <a:pPr marL="342900" indent="-342900">
              <a:lnSpc>
                <a:spcPct val="80000"/>
              </a:lnSpc>
              <a:spcBef>
                <a:spcPct val="20000"/>
              </a:spcBef>
              <a:buClr>
                <a:srgbClr val="000000"/>
              </a:buClr>
              <a:buSzPct val="100000"/>
              <a:buFont typeface="Times New Roman" pitchFamily="18" charset="0"/>
              <a:buChar char="•"/>
              <a:defRPr/>
            </a:pPr>
            <a:r>
              <a:rPr lang="el-GR" sz="2000" b="0" i="0">
                <a:solidFill>
                  <a:srgbClr val="000000"/>
                </a:solidFill>
                <a:effectLst>
                  <a:outerShdw blurRad="38100" dist="38100" dir="2700000" algn="tl">
                    <a:srgbClr val="C0C0C0"/>
                  </a:outerShdw>
                </a:effectLst>
                <a:latin typeface="Times New Roman" pitchFamily="18" charset="0"/>
              </a:rPr>
              <a:t>Στην πρώτη σειρά του κοίλου, στην περίμετρο της ορχήστρας, βρισκόταν η προεδρία, μια ημικυκλική σειρά λίθινων καθισμάτων ή θρόνων προορισμένων για τους αξιωματούχους και τα τιμώμενα πρόσωπα.</a:t>
            </a:r>
          </a:p>
          <a:p>
            <a:pPr marL="342900" indent="-342900">
              <a:lnSpc>
                <a:spcPct val="80000"/>
              </a:lnSpc>
              <a:spcBef>
                <a:spcPct val="20000"/>
              </a:spcBef>
              <a:buClr>
                <a:srgbClr val="000000"/>
              </a:buClr>
              <a:buSzPct val="100000"/>
              <a:buFont typeface="Times New Roman" pitchFamily="18" charset="0"/>
              <a:buChar char="•"/>
              <a:defRPr/>
            </a:pPr>
            <a:r>
              <a:rPr lang="el-GR" sz="2000" b="0" i="0">
                <a:solidFill>
                  <a:srgbClr val="000000"/>
                </a:solidFill>
                <a:effectLst>
                  <a:outerShdw blurRad="38100" dist="38100" dir="2700000" algn="tl">
                    <a:srgbClr val="C0C0C0"/>
                  </a:outerShdw>
                </a:effectLst>
                <a:latin typeface="Times New Roman" pitchFamily="18" charset="0"/>
              </a:rPr>
              <a:t>Τα υπόλοιπα καθίσματα μπορεί να ήταν λίθινα ή από ξύλο (ικρία) πάνω σε λίθινο υπόβαθρο.</a:t>
            </a:r>
          </a:p>
          <a:p>
            <a:pPr marL="342900" indent="-342900">
              <a:lnSpc>
                <a:spcPct val="80000"/>
              </a:lnSpc>
              <a:spcBef>
                <a:spcPct val="20000"/>
              </a:spcBef>
              <a:buClr>
                <a:srgbClr val="000000"/>
              </a:buClr>
              <a:buSzPct val="100000"/>
              <a:buFont typeface="Times New Roman" pitchFamily="18" charset="0"/>
              <a:buChar char="•"/>
              <a:defRPr/>
            </a:pPr>
            <a:r>
              <a:rPr lang="el-GR" sz="2000" b="0" i="0">
                <a:solidFill>
                  <a:srgbClr val="000000"/>
                </a:solidFill>
                <a:effectLst>
                  <a:outerShdw blurRad="38100" dist="38100" dir="2700000" algn="tl">
                    <a:srgbClr val="C0C0C0"/>
                  </a:outerShdw>
                </a:effectLst>
                <a:latin typeface="Times New Roman" pitchFamily="18" charset="0"/>
              </a:rPr>
              <a:t>Πάνω από την τελευταία σειρά καθισμάτων μπορούσε να επεκταθεί το θέατρο, αν το επέβαλλαν οι ανάγκες, με την προσθήκη επιθεάτρου.</a:t>
            </a:r>
          </a:p>
          <a:p>
            <a:pPr marL="342900" indent="-342900">
              <a:lnSpc>
                <a:spcPct val="80000"/>
              </a:lnSpc>
              <a:spcBef>
                <a:spcPct val="20000"/>
              </a:spcBef>
              <a:buClr>
                <a:srgbClr val="000000"/>
              </a:buClr>
              <a:buSzPct val="100000"/>
              <a:buFont typeface="Times New Roman" pitchFamily="18" charset="0"/>
              <a:buChar char="•"/>
              <a:defRPr/>
            </a:pPr>
            <a:endParaRPr lang="el-GR" sz="2000" b="0" i="0">
              <a:solidFill>
                <a:srgbClr val="000000"/>
              </a:solidFill>
              <a:effectLst>
                <a:outerShdw blurRad="38100" dist="38100" dir="2700000" algn="tl">
                  <a:srgbClr val="C0C0C0"/>
                </a:outerShdw>
              </a:effectLst>
              <a:latin typeface="Times New Roman" pitchFamily="18" charset="0"/>
            </a:endParaRPr>
          </a:p>
        </p:txBody>
      </p:sp>
      <p:pic>
        <p:nvPicPr>
          <p:cNvPr id="108551" name="Picture 7" descr="epidavrosγενικό"/>
          <p:cNvPicPr>
            <a:picLocks noChangeAspect="1" noChangeArrowheads="1"/>
          </p:cNvPicPr>
          <p:nvPr/>
        </p:nvPicPr>
        <p:blipFill>
          <a:blip r:embed="rId3" cstate="print"/>
          <a:srcRect/>
          <a:stretch>
            <a:fillRect/>
          </a:stretch>
        </p:blipFill>
        <p:spPr bwMode="auto">
          <a:xfrm>
            <a:off x="539750" y="1916113"/>
            <a:ext cx="4041775" cy="321945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550">
                                            <p:txEl>
                                              <p:pRg st="0" end="0"/>
                                            </p:txEl>
                                          </p:spTgt>
                                        </p:tgtEl>
                                        <p:attrNameLst>
                                          <p:attrName>style.visibility</p:attrName>
                                        </p:attrNameLst>
                                      </p:cBhvr>
                                      <p:to>
                                        <p:strVal val="visible"/>
                                      </p:to>
                                    </p:set>
                                    <p:anim calcmode="lin" valueType="num">
                                      <p:cBhvr additive="base">
                                        <p:cTn id="7" dur="3000" fill="hold"/>
                                        <p:tgtEl>
                                          <p:spTgt spid="108550">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1085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8550">
                                            <p:txEl>
                                              <p:pRg st="1" end="1"/>
                                            </p:txEl>
                                          </p:spTgt>
                                        </p:tgtEl>
                                        <p:attrNameLst>
                                          <p:attrName>style.visibility</p:attrName>
                                        </p:attrNameLst>
                                      </p:cBhvr>
                                      <p:to>
                                        <p:strVal val="visible"/>
                                      </p:to>
                                    </p:set>
                                    <p:anim calcmode="lin" valueType="num">
                                      <p:cBhvr additive="base">
                                        <p:cTn id="13" dur="3000" fill="hold"/>
                                        <p:tgtEl>
                                          <p:spTgt spid="108550">
                                            <p:txEl>
                                              <p:pRg st="1" end="1"/>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1085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8550">
                                            <p:txEl>
                                              <p:pRg st="2" end="2"/>
                                            </p:txEl>
                                          </p:spTgt>
                                        </p:tgtEl>
                                        <p:attrNameLst>
                                          <p:attrName>style.visibility</p:attrName>
                                        </p:attrNameLst>
                                      </p:cBhvr>
                                      <p:to>
                                        <p:strVal val="visible"/>
                                      </p:to>
                                    </p:set>
                                    <p:anim calcmode="lin" valueType="num">
                                      <p:cBhvr additive="base">
                                        <p:cTn id="19" dur="3000" fill="hold"/>
                                        <p:tgtEl>
                                          <p:spTgt spid="108550">
                                            <p:txEl>
                                              <p:pRg st="2" end="2"/>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1085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nodeType="clickEffect">
                                  <p:stCondLst>
                                    <p:cond delay="0"/>
                                  </p:stCondLst>
                                  <p:childTnLst>
                                    <p:set>
                                      <p:cBhvr>
                                        <p:cTn id="24" dur="1" fill="hold">
                                          <p:stCondLst>
                                            <p:cond delay="0"/>
                                          </p:stCondLst>
                                        </p:cTn>
                                        <p:tgtEl>
                                          <p:spTgt spid="108551"/>
                                        </p:tgtEl>
                                        <p:attrNameLst>
                                          <p:attrName>style.visibility</p:attrName>
                                        </p:attrNameLst>
                                      </p:cBhvr>
                                      <p:to>
                                        <p:strVal val="visible"/>
                                      </p:to>
                                    </p:set>
                                    <p:animEffect transition="in" filter="wheel(4)">
                                      <p:cBhvr>
                                        <p:cTn id="25" dur="3000"/>
                                        <p:tgtEl>
                                          <p:spTgt spid="108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WordArt 4"/>
          <p:cNvSpPr>
            <a:spLocks noChangeArrowheads="1" noChangeShapeType="1" noTextEdit="1"/>
          </p:cNvSpPr>
          <p:nvPr/>
        </p:nvSpPr>
        <p:spPr bwMode="auto">
          <a:xfrm>
            <a:off x="1692275" y="620713"/>
            <a:ext cx="5595938" cy="546100"/>
          </a:xfrm>
          <a:prstGeom prst="rect">
            <a:avLst/>
          </a:prstGeom>
        </p:spPr>
        <p:txBody>
          <a:bodyPr wrap="none" fromWordArt="1">
            <a:prstTxWarp prst="textPlain">
              <a:avLst>
                <a:gd name="adj" fmla="val 50000"/>
              </a:avLst>
            </a:prstTxWarp>
          </a:bodyPr>
          <a:lstStyle/>
          <a:p>
            <a:pPr algn="ctr"/>
            <a:r>
              <a:rPr lang="el-GR" sz="3600" kern="10">
                <a:ln w="9525">
                  <a:solidFill>
                    <a:srgbClr val="000000"/>
                  </a:solidFill>
                  <a:round/>
                  <a:headEnd/>
                  <a:tailEnd/>
                </a:ln>
                <a:solidFill>
                  <a:schemeClr val="tx1"/>
                </a:solidFill>
                <a:latin typeface="Microsoft Sans Serif"/>
                <a:cs typeface="Microsoft Sans Serif"/>
              </a:rPr>
              <a:t>Σημαντικά αρχαία θέατρα</a:t>
            </a:r>
          </a:p>
        </p:txBody>
      </p:sp>
      <p:pic>
        <p:nvPicPr>
          <p:cNvPr id="137225" name="Picture 9" descr="Μεγαλόπολη2"/>
          <p:cNvPicPr>
            <a:picLocks noChangeAspect="1" noChangeArrowheads="1"/>
          </p:cNvPicPr>
          <p:nvPr/>
        </p:nvPicPr>
        <p:blipFill>
          <a:blip r:embed="rId3" cstate="print"/>
          <a:srcRect/>
          <a:stretch>
            <a:fillRect/>
          </a:stretch>
        </p:blipFill>
        <p:spPr bwMode="auto">
          <a:xfrm>
            <a:off x="1908175" y="1484313"/>
            <a:ext cx="5110163" cy="3455987"/>
          </a:xfrm>
          <a:prstGeom prst="rect">
            <a:avLst/>
          </a:prstGeom>
          <a:noFill/>
          <a:ln w="9525">
            <a:noFill/>
            <a:miter lim="800000"/>
            <a:headEnd/>
            <a:tailEnd/>
          </a:ln>
        </p:spPr>
      </p:pic>
      <p:sp>
        <p:nvSpPr>
          <p:cNvPr id="137222" name="Rectangle 6"/>
          <p:cNvSpPr>
            <a:spLocks noChangeArrowheads="1"/>
          </p:cNvSpPr>
          <p:nvPr/>
        </p:nvSpPr>
        <p:spPr bwMode="auto">
          <a:xfrm>
            <a:off x="457200" y="5159375"/>
            <a:ext cx="8229600" cy="971550"/>
          </a:xfrm>
          <a:prstGeom prst="rect">
            <a:avLst/>
          </a:prstGeom>
          <a:noFill/>
          <a:ln w="9525">
            <a:noFill/>
            <a:miter lim="800000"/>
            <a:headEnd/>
            <a:tailEnd/>
          </a:ln>
        </p:spPr>
        <p:txBody>
          <a:bodyPr/>
          <a:lstStyle/>
          <a:p>
            <a:pPr marL="342900" indent="-342900" algn="ctr">
              <a:lnSpc>
                <a:spcPct val="90000"/>
              </a:lnSpc>
              <a:spcBef>
                <a:spcPct val="20000"/>
              </a:spcBef>
              <a:buClr>
                <a:srgbClr val="000000"/>
              </a:buClr>
              <a:buSzPct val="100000"/>
              <a:buFont typeface="Times New Roman" pitchFamily="18" charset="0"/>
              <a:buNone/>
              <a:defRPr/>
            </a:pPr>
            <a:r>
              <a:rPr lang="el-GR" sz="3600" b="0" i="0">
                <a:solidFill>
                  <a:srgbClr val="000000"/>
                </a:solidFill>
                <a:effectLst>
                  <a:outerShdw blurRad="38100" dist="38100" dir="2700000" algn="tl">
                    <a:srgbClr val="C0C0C0"/>
                  </a:outerShdw>
                </a:effectLst>
                <a:latin typeface="Times New Roman" pitchFamily="18" charset="0"/>
              </a:rPr>
              <a:t>Θέατρο της Μεγαλόπολης</a:t>
            </a:r>
          </a:p>
          <a:p>
            <a:pPr marL="342900" indent="-342900" algn="ctr">
              <a:lnSpc>
                <a:spcPct val="90000"/>
              </a:lnSpc>
              <a:spcBef>
                <a:spcPct val="20000"/>
              </a:spcBef>
              <a:buClr>
                <a:srgbClr val="000000"/>
              </a:buClr>
              <a:buSzPct val="100000"/>
              <a:buFont typeface="Times New Roman" pitchFamily="18" charset="0"/>
              <a:buNone/>
              <a:defRPr/>
            </a:pPr>
            <a:r>
              <a:rPr lang="el-GR" sz="2800" b="0" i="0">
                <a:solidFill>
                  <a:srgbClr val="000000"/>
                </a:solidFill>
                <a:effectLst>
                  <a:outerShdw blurRad="38100" dist="38100" dir="2700000" algn="tl">
                    <a:srgbClr val="C0C0C0"/>
                  </a:outerShdw>
                </a:effectLst>
                <a:latin typeface="Times New Roman" pitchFamily="18" charset="0"/>
              </a:rPr>
              <a:t>Χωρούσε 21000 θεατές.</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37225"/>
                                        </p:tgtEl>
                                        <p:attrNameLst>
                                          <p:attrName>style.visibility</p:attrName>
                                        </p:attrNameLst>
                                      </p:cBhvr>
                                      <p:to>
                                        <p:strVal val="visible"/>
                                      </p:to>
                                    </p:set>
                                    <p:animEffect transition="in" filter="wheel(4)">
                                      <p:cBhvr>
                                        <p:cTn id="7" dur="3000"/>
                                        <p:tgtEl>
                                          <p:spTgt spid="13722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137225"/>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37222">
                                            <p:txEl>
                                              <p:pRg st="0" end="0"/>
                                            </p:txEl>
                                          </p:spTgt>
                                        </p:tgtEl>
                                        <p:attrNameLst>
                                          <p:attrName>style.visibility</p:attrName>
                                        </p:attrNameLst>
                                      </p:cBhvr>
                                      <p:to>
                                        <p:strVal val="visible"/>
                                      </p:to>
                                    </p:set>
                                    <p:anim calcmode="lin" valueType="num">
                                      <p:cBhvr additive="base">
                                        <p:cTn id="16" dur="3000" fill="hold"/>
                                        <p:tgtEl>
                                          <p:spTgt spid="137222">
                                            <p:txEl>
                                              <p:pRg st="0" end="0"/>
                                            </p:txEl>
                                          </p:spTgt>
                                        </p:tgtEl>
                                        <p:attrNameLst>
                                          <p:attrName>ppt_x</p:attrName>
                                        </p:attrNameLst>
                                      </p:cBhvr>
                                      <p:tavLst>
                                        <p:tav tm="0">
                                          <p:val>
                                            <p:strVal val="#ppt_x"/>
                                          </p:val>
                                        </p:tav>
                                        <p:tav tm="100000">
                                          <p:val>
                                            <p:strVal val="#ppt_x"/>
                                          </p:val>
                                        </p:tav>
                                      </p:tavLst>
                                    </p:anim>
                                    <p:anim calcmode="lin" valueType="num">
                                      <p:cBhvr additive="base">
                                        <p:cTn id="17" dur="3000" fill="hold"/>
                                        <p:tgtEl>
                                          <p:spTgt spid="137222">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37222">
                                            <p:txEl>
                                              <p:pRg st="1" end="1"/>
                                            </p:txEl>
                                          </p:spTgt>
                                        </p:tgtEl>
                                        <p:attrNameLst>
                                          <p:attrName>style.visibility</p:attrName>
                                        </p:attrNameLst>
                                      </p:cBhvr>
                                      <p:to>
                                        <p:strVal val="visible"/>
                                      </p:to>
                                    </p:set>
                                    <p:anim calcmode="lin" valueType="num">
                                      <p:cBhvr additive="base">
                                        <p:cTn id="20" dur="3000" fill="hold"/>
                                        <p:tgtEl>
                                          <p:spTgt spid="137222">
                                            <p:txEl>
                                              <p:pRg st="1" end="1"/>
                                            </p:txEl>
                                          </p:spTgt>
                                        </p:tgtEl>
                                        <p:attrNameLst>
                                          <p:attrName>ppt_x</p:attrName>
                                        </p:attrNameLst>
                                      </p:cBhvr>
                                      <p:tavLst>
                                        <p:tav tm="0">
                                          <p:val>
                                            <p:strVal val="#ppt_x"/>
                                          </p:val>
                                        </p:tav>
                                        <p:tav tm="100000">
                                          <p:val>
                                            <p:strVal val="#ppt_x"/>
                                          </p:val>
                                        </p:tav>
                                      </p:tavLst>
                                    </p:anim>
                                    <p:anim calcmode="lin" valueType="num">
                                      <p:cBhvr additive="base">
                                        <p:cTn id="21" dur="3000" fill="hold"/>
                                        <p:tgtEl>
                                          <p:spTgt spid="13722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4"/>
          <p:cNvPicPr>
            <a:picLocks noChangeAspect="1" noChangeArrowheads="1"/>
          </p:cNvPicPr>
          <p:nvPr/>
        </p:nvPicPr>
        <p:blipFill>
          <a:blip r:embed="rId3" cstate="print"/>
          <a:srcRect/>
          <a:stretch>
            <a:fillRect/>
          </a:stretch>
        </p:blipFill>
        <p:spPr bwMode="auto">
          <a:xfrm>
            <a:off x="1258888" y="765175"/>
            <a:ext cx="6335712" cy="4249738"/>
          </a:xfrm>
          <a:prstGeom prst="rect">
            <a:avLst/>
          </a:prstGeom>
          <a:noFill/>
          <a:ln w="9525">
            <a:noFill/>
            <a:miter lim="800000"/>
            <a:headEnd/>
            <a:tailEnd/>
          </a:ln>
        </p:spPr>
      </p:pic>
      <p:sp>
        <p:nvSpPr>
          <p:cNvPr id="139270" name="Rectangle 6"/>
          <p:cNvSpPr>
            <a:spLocks noChangeArrowheads="1"/>
          </p:cNvSpPr>
          <p:nvPr/>
        </p:nvSpPr>
        <p:spPr bwMode="auto">
          <a:xfrm>
            <a:off x="457200" y="5018088"/>
            <a:ext cx="8229600" cy="1112837"/>
          </a:xfrm>
          <a:prstGeom prst="rect">
            <a:avLst/>
          </a:prstGeom>
          <a:noFill/>
          <a:ln w="9525">
            <a:noFill/>
            <a:miter lim="800000"/>
            <a:headEnd/>
            <a:tailEnd/>
          </a:ln>
        </p:spPr>
        <p:txBody>
          <a:bodyPr/>
          <a:lstStyle/>
          <a:p>
            <a:pPr marL="342900" indent="-342900" algn="ctr">
              <a:spcBef>
                <a:spcPct val="20000"/>
              </a:spcBef>
              <a:buClr>
                <a:srgbClr val="000000"/>
              </a:buClr>
              <a:buSzPct val="100000"/>
              <a:buFont typeface="Times New Roman" pitchFamily="18" charset="0"/>
              <a:buNone/>
              <a:defRPr/>
            </a:pPr>
            <a:r>
              <a:rPr lang="el-GR" sz="3600" b="0" i="0">
                <a:solidFill>
                  <a:srgbClr val="000000"/>
                </a:solidFill>
                <a:effectLst>
                  <a:outerShdw blurRad="38100" dist="38100" dir="2700000" algn="tl">
                    <a:srgbClr val="C0C0C0"/>
                  </a:outerShdw>
                </a:effectLst>
                <a:latin typeface="Times New Roman" pitchFamily="18" charset="0"/>
              </a:rPr>
              <a:t>Θέατρο της Επιδαύρου.</a:t>
            </a:r>
          </a:p>
          <a:p>
            <a:pPr marL="342900" indent="-342900" algn="ctr">
              <a:spcBef>
                <a:spcPct val="20000"/>
              </a:spcBef>
              <a:buClr>
                <a:srgbClr val="000000"/>
              </a:buClr>
              <a:buSzPct val="100000"/>
              <a:buFont typeface="Times New Roman" pitchFamily="18" charset="0"/>
              <a:buNone/>
              <a:defRPr/>
            </a:pPr>
            <a:r>
              <a:rPr lang="el-GR" sz="2800" b="0" i="0">
                <a:solidFill>
                  <a:srgbClr val="000000"/>
                </a:solidFill>
                <a:effectLst>
                  <a:outerShdw blurRad="38100" dist="38100" dir="2700000" algn="tl">
                    <a:srgbClr val="C0C0C0"/>
                  </a:outerShdw>
                </a:effectLst>
                <a:latin typeface="Times New Roman" pitchFamily="18" charset="0"/>
              </a:rPr>
              <a:t>Χωρούσε 20000 θεατές.</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9270">
                                            <p:txEl>
                                              <p:pRg st="0" end="0"/>
                                            </p:txEl>
                                          </p:spTgt>
                                        </p:tgtEl>
                                        <p:attrNameLst>
                                          <p:attrName>style.visibility</p:attrName>
                                        </p:attrNameLst>
                                      </p:cBhvr>
                                      <p:to>
                                        <p:strVal val="visible"/>
                                      </p:to>
                                    </p:set>
                                    <p:anim calcmode="lin" valueType="num">
                                      <p:cBhvr additive="base">
                                        <p:cTn id="7" dur="3000" fill="hold"/>
                                        <p:tgtEl>
                                          <p:spTgt spid="139270">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13927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9270">
                                            <p:txEl>
                                              <p:pRg st="1" end="1"/>
                                            </p:txEl>
                                          </p:spTgt>
                                        </p:tgtEl>
                                        <p:attrNameLst>
                                          <p:attrName>style.visibility</p:attrName>
                                        </p:attrNameLst>
                                      </p:cBhvr>
                                      <p:to>
                                        <p:strVal val="visible"/>
                                      </p:to>
                                    </p:set>
                                    <p:anim calcmode="lin" valueType="num">
                                      <p:cBhvr additive="base">
                                        <p:cTn id="11" dur="3000" fill="hold"/>
                                        <p:tgtEl>
                                          <p:spTgt spid="139270">
                                            <p:txEl>
                                              <p:pRg st="1" end="1"/>
                                            </p:txEl>
                                          </p:spTgt>
                                        </p:tgtEl>
                                        <p:attrNameLst>
                                          <p:attrName>ppt_x</p:attrName>
                                        </p:attrNameLst>
                                      </p:cBhvr>
                                      <p:tavLst>
                                        <p:tav tm="0">
                                          <p:val>
                                            <p:strVal val="#ppt_x"/>
                                          </p:val>
                                        </p:tav>
                                        <p:tav tm="100000">
                                          <p:val>
                                            <p:strVal val="#ppt_x"/>
                                          </p:val>
                                        </p:tav>
                                      </p:tavLst>
                                    </p:anim>
                                    <p:anim calcmode="lin" valueType="num">
                                      <p:cBhvr additive="base">
                                        <p:cTn id="12" dur="3000" fill="hold"/>
                                        <p:tgtEl>
                                          <p:spTgt spid="13927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5" descr="2268947994_06d11cd234_o"/>
          <p:cNvPicPr>
            <a:picLocks noChangeAspect="1" noChangeArrowheads="1"/>
          </p:cNvPicPr>
          <p:nvPr/>
        </p:nvPicPr>
        <p:blipFill>
          <a:blip r:embed="rId3" cstate="print"/>
          <a:srcRect/>
          <a:stretch>
            <a:fillRect/>
          </a:stretch>
        </p:blipFill>
        <p:spPr bwMode="auto">
          <a:xfrm>
            <a:off x="1403350" y="404813"/>
            <a:ext cx="6408738" cy="4878387"/>
          </a:xfrm>
          <a:prstGeom prst="rect">
            <a:avLst/>
          </a:prstGeom>
          <a:noFill/>
          <a:ln w="9525">
            <a:noFill/>
            <a:miter lim="800000"/>
            <a:headEnd/>
            <a:tailEnd/>
          </a:ln>
        </p:spPr>
      </p:pic>
      <p:sp>
        <p:nvSpPr>
          <p:cNvPr id="141318" name="Rectangle 6"/>
          <p:cNvSpPr>
            <a:spLocks noChangeArrowheads="1"/>
          </p:cNvSpPr>
          <p:nvPr/>
        </p:nvSpPr>
        <p:spPr bwMode="auto">
          <a:xfrm>
            <a:off x="468313" y="5373688"/>
            <a:ext cx="8229600" cy="971550"/>
          </a:xfrm>
          <a:prstGeom prst="rect">
            <a:avLst/>
          </a:prstGeom>
          <a:noFill/>
          <a:ln w="9525">
            <a:noFill/>
            <a:miter lim="800000"/>
            <a:headEnd/>
            <a:tailEnd/>
          </a:ln>
        </p:spPr>
        <p:txBody>
          <a:bodyPr/>
          <a:lstStyle/>
          <a:p>
            <a:pPr marL="342900" indent="-342900" algn="ctr">
              <a:lnSpc>
                <a:spcPct val="90000"/>
              </a:lnSpc>
              <a:spcBef>
                <a:spcPct val="20000"/>
              </a:spcBef>
              <a:buClr>
                <a:srgbClr val="000000"/>
              </a:buClr>
              <a:buSzPct val="100000"/>
              <a:buFont typeface="Times New Roman" pitchFamily="18" charset="0"/>
              <a:buNone/>
              <a:defRPr/>
            </a:pPr>
            <a:r>
              <a:rPr lang="el-GR" sz="3600" b="0" i="0">
                <a:solidFill>
                  <a:srgbClr val="000000"/>
                </a:solidFill>
                <a:effectLst>
                  <a:outerShdw blurRad="38100" dist="38100" dir="2700000" algn="tl">
                    <a:srgbClr val="C0C0C0"/>
                  </a:outerShdw>
                </a:effectLst>
                <a:latin typeface="Times New Roman" pitchFamily="18" charset="0"/>
              </a:rPr>
              <a:t>Θέατρο του Διόνυσου στην Αθήνα.</a:t>
            </a:r>
          </a:p>
          <a:p>
            <a:pPr marL="342900" indent="-342900" algn="ctr">
              <a:lnSpc>
                <a:spcPct val="90000"/>
              </a:lnSpc>
              <a:spcBef>
                <a:spcPct val="20000"/>
              </a:spcBef>
              <a:buClr>
                <a:srgbClr val="000000"/>
              </a:buClr>
              <a:buSzPct val="100000"/>
              <a:buFont typeface="Times New Roman" pitchFamily="18" charset="0"/>
              <a:buNone/>
              <a:defRPr/>
            </a:pPr>
            <a:r>
              <a:rPr lang="el-GR" sz="2800" b="0" i="0">
                <a:solidFill>
                  <a:srgbClr val="000000"/>
                </a:solidFill>
                <a:effectLst>
                  <a:outerShdw blurRad="38100" dist="38100" dir="2700000" algn="tl">
                    <a:srgbClr val="C0C0C0"/>
                  </a:outerShdw>
                </a:effectLst>
                <a:latin typeface="Times New Roman" pitchFamily="18" charset="0"/>
              </a:rPr>
              <a:t>Χωρούσε 17000 θεατές.</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1318">
                                            <p:txEl>
                                              <p:pRg st="0" end="0"/>
                                            </p:txEl>
                                          </p:spTgt>
                                        </p:tgtEl>
                                        <p:attrNameLst>
                                          <p:attrName>style.visibility</p:attrName>
                                        </p:attrNameLst>
                                      </p:cBhvr>
                                      <p:to>
                                        <p:strVal val="visible"/>
                                      </p:to>
                                    </p:set>
                                    <p:anim calcmode="lin" valueType="num">
                                      <p:cBhvr additive="base">
                                        <p:cTn id="7" dur="3000" fill="hold"/>
                                        <p:tgtEl>
                                          <p:spTgt spid="141318">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14131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1318">
                                            <p:txEl>
                                              <p:pRg st="1" end="1"/>
                                            </p:txEl>
                                          </p:spTgt>
                                        </p:tgtEl>
                                        <p:attrNameLst>
                                          <p:attrName>style.visibility</p:attrName>
                                        </p:attrNameLst>
                                      </p:cBhvr>
                                      <p:to>
                                        <p:strVal val="visible"/>
                                      </p:to>
                                    </p:set>
                                    <p:anim calcmode="lin" valueType="num">
                                      <p:cBhvr additive="base">
                                        <p:cTn id="11" dur="3000" fill="hold"/>
                                        <p:tgtEl>
                                          <p:spTgt spid="141318">
                                            <p:txEl>
                                              <p:pRg st="1" end="1"/>
                                            </p:txEl>
                                          </p:spTgt>
                                        </p:tgtEl>
                                        <p:attrNameLst>
                                          <p:attrName>ppt_x</p:attrName>
                                        </p:attrNameLst>
                                      </p:cBhvr>
                                      <p:tavLst>
                                        <p:tav tm="0">
                                          <p:val>
                                            <p:strVal val="#ppt_x"/>
                                          </p:val>
                                        </p:tav>
                                        <p:tav tm="100000">
                                          <p:val>
                                            <p:strVal val="#ppt_x"/>
                                          </p:val>
                                        </p:tav>
                                      </p:tavLst>
                                    </p:anim>
                                    <p:anim calcmode="lin" valueType="num">
                                      <p:cBhvr additive="base">
                                        <p:cTn id="12" dur="3000" fill="hold"/>
                                        <p:tgtEl>
                                          <p:spTgt spid="14131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63" name="Picture 7" descr="Δελφοί"/>
          <p:cNvPicPr>
            <a:picLocks noChangeAspect="1" noChangeArrowheads="1"/>
          </p:cNvPicPr>
          <p:nvPr/>
        </p:nvPicPr>
        <p:blipFill>
          <a:blip r:embed="rId3" cstate="print"/>
          <a:srcRect/>
          <a:stretch>
            <a:fillRect/>
          </a:stretch>
        </p:blipFill>
        <p:spPr bwMode="auto">
          <a:xfrm>
            <a:off x="1403350" y="549275"/>
            <a:ext cx="6408738" cy="4392613"/>
          </a:xfrm>
          <a:prstGeom prst="rect">
            <a:avLst/>
          </a:prstGeom>
          <a:noFill/>
          <a:ln w="9525">
            <a:noFill/>
            <a:miter lim="800000"/>
            <a:headEnd/>
            <a:tailEnd/>
          </a:ln>
        </p:spPr>
      </p:pic>
      <p:sp>
        <p:nvSpPr>
          <p:cNvPr id="147462" name="Rectangle 6"/>
          <p:cNvSpPr>
            <a:spLocks noChangeArrowheads="1"/>
          </p:cNvSpPr>
          <p:nvPr/>
        </p:nvSpPr>
        <p:spPr bwMode="auto">
          <a:xfrm>
            <a:off x="457200" y="5232400"/>
            <a:ext cx="8229600" cy="898525"/>
          </a:xfrm>
          <a:prstGeom prst="rect">
            <a:avLst/>
          </a:prstGeom>
          <a:noFill/>
          <a:ln w="9525">
            <a:noFill/>
            <a:miter lim="800000"/>
            <a:headEnd/>
            <a:tailEnd/>
          </a:ln>
        </p:spPr>
        <p:txBody>
          <a:bodyPr/>
          <a:lstStyle/>
          <a:p>
            <a:pPr marL="342900" indent="-342900" algn="ctr">
              <a:spcBef>
                <a:spcPct val="20000"/>
              </a:spcBef>
              <a:buClr>
                <a:srgbClr val="000000"/>
              </a:buClr>
              <a:buSzPct val="100000"/>
              <a:buFont typeface="Times New Roman" pitchFamily="18" charset="0"/>
              <a:buNone/>
              <a:defRPr/>
            </a:pPr>
            <a:r>
              <a:rPr lang="el-GR" sz="3600" b="0" i="0">
                <a:solidFill>
                  <a:srgbClr val="000000"/>
                </a:solidFill>
                <a:effectLst>
                  <a:outerShdw blurRad="38100" dist="38100" dir="2700000" algn="tl">
                    <a:srgbClr val="C0C0C0"/>
                  </a:outerShdw>
                </a:effectLst>
                <a:latin typeface="Times New Roman" pitchFamily="18" charset="0"/>
              </a:rPr>
              <a:t>Θέατρο των Δελφών.</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47463"/>
                                        </p:tgtEl>
                                        <p:attrNameLst>
                                          <p:attrName>style.visibility</p:attrName>
                                        </p:attrNameLst>
                                      </p:cBhvr>
                                      <p:to>
                                        <p:strVal val="visible"/>
                                      </p:to>
                                    </p:set>
                                    <p:animEffect transition="in" filter="wheel(4)">
                                      <p:cBhvr>
                                        <p:cTn id="7" dur="3000"/>
                                        <p:tgtEl>
                                          <p:spTgt spid="14746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147463"/>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47462">
                                            <p:txEl>
                                              <p:pRg st="0" end="0"/>
                                            </p:txEl>
                                          </p:spTgt>
                                        </p:tgtEl>
                                        <p:attrNameLst>
                                          <p:attrName>style.visibility</p:attrName>
                                        </p:attrNameLst>
                                      </p:cBhvr>
                                      <p:to>
                                        <p:strVal val="visible"/>
                                      </p:to>
                                    </p:set>
                                    <p:anim calcmode="lin" valueType="num">
                                      <p:cBhvr additive="base">
                                        <p:cTn id="16" dur="3000" fill="hold"/>
                                        <p:tgtEl>
                                          <p:spTgt spid="147462">
                                            <p:txEl>
                                              <p:pRg st="0" end="0"/>
                                            </p:txEl>
                                          </p:spTgt>
                                        </p:tgtEl>
                                        <p:attrNameLst>
                                          <p:attrName>ppt_x</p:attrName>
                                        </p:attrNameLst>
                                      </p:cBhvr>
                                      <p:tavLst>
                                        <p:tav tm="0">
                                          <p:val>
                                            <p:strVal val="#ppt_x"/>
                                          </p:val>
                                        </p:tav>
                                        <p:tav tm="100000">
                                          <p:val>
                                            <p:strVal val="#ppt_x"/>
                                          </p:val>
                                        </p:tav>
                                      </p:tavLst>
                                    </p:anim>
                                    <p:anim calcmode="lin" valueType="num">
                                      <p:cBhvr additive="base">
                                        <p:cTn id="17" dur="3000" fill="hold"/>
                                        <p:tgtEl>
                                          <p:spTgt spid="14746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3"/>
          <p:cNvPicPr>
            <a:picLocks noChangeAspect="1" noChangeArrowheads="1"/>
          </p:cNvPicPr>
          <p:nvPr/>
        </p:nvPicPr>
        <p:blipFill>
          <a:blip r:embed="rId3" cstate="print"/>
          <a:srcRect l="24402" t="8127" r="3654" b="14777"/>
          <a:stretch>
            <a:fillRect/>
          </a:stretch>
        </p:blipFill>
        <p:spPr bwMode="auto">
          <a:xfrm>
            <a:off x="395288" y="333375"/>
            <a:ext cx="8358187" cy="6143625"/>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2786063" y="428625"/>
            <a:ext cx="3132137" cy="830263"/>
          </a:xfrm>
          <a:prstGeom prst="rect">
            <a:avLst/>
          </a:prstGeom>
          <a:noFill/>
        </p:spPr>
        <p:txBody>
          <a:bodyPr>
            <a:spAutoFit/>
          </a:bodyPr>
          <a:lstStyle/>
          <a:p>
            <a:pPr defTabSz="914400">
              <a:defRPr/>
            </a:pPr>
            <a:r>
              <a:rPr lang="el-GR" sz="4800" i="0" dirty="0">
                <a:solidFill>
                  <a:srgbClr val="B45F07"/>
                </a:solidFill>
                <a:effectLst>
                  <a:outerShdw blurRad="38100" dist="38100" dir="2700000" algn="tl">
                    <a:srgbClr val="C0C0C0"/>
                  </a:outerShdw>
                </a:effectLst>
                <a:latin typeface="Verdana" pitchFamily="34" charset="0"/>
              </a:rPr>
              <a:t>Μουσική</a:t>
            </a:r>
            <a:endParaRPr lang="en-US" sz="4800" i="0" dirty="0">
              <a:solidFill>
                <a:srgbClr val="B45F07"/>
              </a:solidFill>
              <a:effectLst>
                <a:outerShdw blurRad="38100" dist="38100" dir="2700000" algn="tl">
                  <a:srgbClr val="C0C0C0"/>
                </a:outerShdw>
              </a:effectLst>
              <a:latin typeface="Verdana" pitchFamily="34" charset="0"/>
            </a:endParaRPr>
          </a:p>
        </p:txBody>
      </p:sp>
      <p:sp>
        <p:nvSpPr>
          <p:cNvPr id="77826" name="3 - Ραβδωτό δεξιό βέλος"/>
          <p:cNvSpPr>
            <a:spLocks/>
          </p:cNvSpPr>
          <p:nvPr/>
        </p:nvSpPr>
        <p:spPr bwMode="auto">
          <a:xfrm>
            <a:off x="971550" y="1700213"/>
            <a:ext cx="500063" cy="357187"/>
          </a:xfrm>
          <a:custGeom>
            <a:avLst/>
            <a:gdLst>
              <a:gd name="T0" fmla="*/ 321465 w 500066"/>
              <a:gd name="T1" fmla="*/ 0 h 357190"/>
              <a:gd name="T2" fmla="*/ 0 w 500066"/>
              <a:gd name="T3" fmla="*/ 178592 h 357190"/>
              <a:gd name="T4" fmla="*/ 321465 w 500066"/>
              <a:gd name="T5" fmla="*/ 357181 h 357190"/>
              <a:gd name="T6" fmla="*/ 500057 w 500066"/>
              <a:gd name="T7" fmla="*/ 178592 h 357190"/>
              <a:gd name="T8" fmla="*/ 17694720 60000 65536"/>
              <a:gd name="T9" fmla="*/ 11796480 60000 65536"/>
              <a:gd name="T10" fmla="*/ 5898240 60000 65536"/>
              <a:gd name="T11" fmla="*/ 0 60000 65536"/>
              <a:gd name="T12" fmla="*/ 55811 w 500066"/>
              <a:gd name="T13" fmla="*/ 89298 h 357190"/>
              <a:gd name="T14" fmla="*/ 410769 w 500066"/>
              <a:gd name="T15" fmla="*/ 267893 h 357190"/>
            </a:gdLst>
            <a:ahLst/>
            <a:cxnLst>
              <a:cxn ang="T8">
                <a:pos x="T0" y="T1"/>
              </a:cxn>
              <a:cxn ang="T9">
                <a:pos x="T2" y="T3"/>
              </a:cxn>
              <a:cxn ang="T10">
                <a:pos x="T4" y="T5"/>
              </a:cxn>
              <a:cxn ang="T11">
                <a:pos x="T6" y="T7"/>
              </a:cxn>
            </a:cxnLst>
            <a:rect l="T12" t="T13" r="T14" b="T15"/>
            <a:pathLst>
              <a:path w="500066" h="357190">
                <a:moveTo>
                  <a:pt x="0" y="89298"/>
                </a:moveTo>
                <a:lnTo>
                  <a:pt x="11162" y="89298"/>
                </a:lnTo>
                <a:lnTo>
                  <a:pt x="11162" y="267893"/>
                </a:lnTo>
                <a:lnTo>
                  <a:pt x="0" y="267893"/>
                </a:lnTo>
                <a:close/>
                <a:moveTo>
                  <a:pt x="22324" y="89298"/>
                </a:moveTo>
                <a:lnTo>
                  <a:pt x="44649" y="89298"/>
                </a:lnTo>
                <a:lnTo>
                  <a:pt x="44649" y="267893"/>
                </a:lnTo>
                <a:lnTo>
                  <a:pt x="22324" y="267893"/>
                </a:lnTo>
                <a:close/>
                <a:moveTo>
                  <a:pt x="55811" y="89298"/>
                </a:moveTo>
                <a:lnTo>
                  <a:pt x="321471" y="89298"/>
                </a:lnTo>
                <a:lnTo>
                  <a:pt x="321471" y="0"/>
                </a:lnTo>
                <a:lnTo>
                  <a:pt x="500066" y="178595"/>
                </a:lnTo>
                <a:lnTo>
                  <a:pt x="321471" y="357190"/>
                </a:lnTo>
                <a:lnTo>
                  <a:pt x="321471" y="267893"/>
                </a:lnTo>
                <a:lnTo>
                  <a:pt x="55811" y="267893"/>
                </a:lnTo>
                <a:close/>
              </a:path>
            </a:pathLst>
          </a:custGeom>
          <a:solidFill>
            <a:srgbClr val="CC6600"/>
          </a:solidFill>
          <a:ln w="42545" cap="flat" cmpd="sng" algn="ctr">
            <a:solidFill>
              <a:srgbClr val="B05C05"/>
            </a:solidFill>
            <a:prstDash val="solid"/>
            <a:round/>
            <a:headEnd/>
            <a:tailEnd/>
          </a:ln>
        </p:spPr>
        <p:txBody>
          <a:bodyPr anchor="ctr"/>
          <a:lstStyle/>
          <a:p>
            <a:endParaRPr lang="el-GR"/>
          </a:p>
        </p:txBody>
      </p:sp>
      <p:pic>
        <p:nvPicPr>
          <p:cNvPr id="7" name="6 - Ορθογώνιο"/>
          <p:cNvPicPr>
            <a:picLocks noChangeArrowheads="1"/>
          </p:cNvPicPr>
          <p:nvPr/>
        </p:nvPicPr>
        <p:blipFill>
          <a:blip r:embed="rId3" cstate="print"/>
          <a:srcRect/>
          <a:stretch>
            <a:fillRect/>
          </a:stretch>
        </p:blipFill>
        <p:spPr bwMode="auto">
          <a:xfrm>
            <a:off x="1187450" y="1484313"/>
            <a:ext cx="7053263" cy="627062"/>
          </a:xfrm>
          <a:prstGeom prst="rect">
            <a:avLst/>
          </a:prstGeom>
          <a:noFill/>
        </p:spPr>
      </p:pic>
      <p:sp>
        <p:nvSpPr>
          <p:cNvPr id="77828" name="7 - Ραβδωτό δεξιό βέλος"/>
          <p:cNvSpPr>
            <a:spLocks/>
          </p:cNvSpPr>
          <p:nvPr/>
        </p:nvSpPr>
        <p:spPr bwMode="auto">
          <a:xfrm>
            <a:off x="971550" y="2781300"/>
            <a:ext cx="500063" cy="357188"/>
          </a:xfrm>
          <a:custGeom>
            <a:avLst/>
            <a:gdLst>
              <a:gd name="T0" fmla="*/ 321465 w 500066"/>
              <a:gd name="T1" fmla="*/ 0 h 357190"/>
              <a:gd name="T2" fmla="*/ 0 w 500066"/>
              <a:gd name="T3" fmla="*/ 178592 h 357190"/>
              <a:gd name="T4" fmla="*/ 321465 w 500066"/>
              <a:gd name="T5" fmla="*/ 357184 h 357190"/>
              <a:gd name="T6" fmla="*/ 500057 w 500066"/>
              <a:gd name="T7" fmla="*/ 178592 h 357190"/>
              <a:gd name="T8" fmla="*/ 17694720 60000 65536"/>
              <a:gd name="T9" fmla="*/ 11796480 60000 65536"/>
              <a:gd name="T10" fmla="*/ 5898240 60000 65536"/>
              <a:gd name="T11" fmla="*/ 0 60000 65536"/>
              <a:gd name="T12" fmla="*/ 55811 w 500066"/>
              <a:gd name="T13" fmla="*/ 89298 h 357190"/>
              <a:gd name="T14" fmla="*/ 410769 w 500066"/>
              <a:gd name="T15" fmla="*/ 267896 h 357190"/>
            </a:gdLst>
            <a:ahLst/>
            <a:cxnLst>
              <a:cxn ang="T8">
                <a:pos x="T0" y="T1"/>
              </a:cxn>
              <a:cxn ang="T9">
                <a:pos x="T2" y="T3"/>
              </a:cxn>
              <a:cxn ang="T10">
                <a:pos x="T4" y="T5"/>
              </a:cxn>
              <a:cxn ang="T11">
                <a:pos x="T6" y="T7"/>
              </a:cxn>
            </a:cxnLst>
            <a:rect l="T12" t="T13" r="T14" b="T15"/>
            <a:pathLst>
              <a:path w="500066" h="357190">
                <a:moveTo>
                  <a:pt x="0" y="89298"/>
                </a:moveTo>
                <a:lnTo>
                  <a:pt x="11162" y="89298"/>
                </a:lnTo>
                <a:lnTo>
                  <a:pt x="11162" y="267893"/>
                </a:lnTo>
                <a:lnTo>
                  <a:pt x="0" y="267893"/>
                </a:lnTo>
                <a:close/>
                <a:moveTo>
                  <a:pt x="22324" y="89298"/>
                </a:moveTo>
                <a:lnTo>
                  <a:pt x="44649" y="89298"/>
                </a:lnTo>
                <a:lnTo>
                  <a:pt x="44649" y="267893"/>
                </a:lnTo>
                <a:lnTo>
                  <a:pt x="22324" y="267893"/>
                </a:lnTo>
                <a:close/>
                <a:moveTo>
                  <a:pt x="55811" y="89298"/>
                </a:moveTo>
                <a:lnTo>
                  <a:pt x="321471" y="89298"/>
                </a:lnTo>
                <a:lnTo>
                  <a:pt x="321471" y="0"/>
                </a:lnTo>
                <a:lnTo>
                  <a:pt x="500066" y="178595"/>
                </a:lnTo>
                <a:lnTo>
                  <a:pt x="321471" y="357190"/>
                </a:lnTo>
                <a:lnTo>
                  <a:pt x="321471" y="267893"/>
                </a:lnTo>
                <a:lnTo>
                  <a:pt x="55811" y="267893"/>
                </a:lnTo>
                <a:close/>
              </a:path>
            </a:pathLst>
          </a:custGeom>
          <a:solidFill>
            <a:srgbClr val="CC6600"/>
          </a:solidFill>
          <a:ln w="42545" cap="flat" cmpd="sng" algn="ctr">
            <a:solidFill>
              <a:srgbClr val="B05C05"/>
            </a:solidFill>
            <a:prstDash val="solid"/>
            <a:round/>
            <a:headEnd/>
            <a:tailEnd/>
          </a:ln>
        </p:spPr>
        <p:txBody>
          <a:bodyPr anchor="ctr"/>
          <a:lstStyle/>
          <a:p>
            <a:endParaRPr lang="el-GR"/>
          </a:p>
        </p:txBody>
      </p:sp>
      <p:sp>
        <p:nvSpPr>
          <p:cNvPr id="10" name="9 - Ορθογώνιο"/>
          <p:cNvSpPr/>
          <p:nvPr/>
        </p:nvSpPr>
        <p:spPr>
          <a:xfrm>
            <a:off x="1811280" y="2659277"/>
            <a:ext cx="3160150" cy="545968"/>
          </a:xfrm>
          <a:prstGeom prst="rect">
            <a:avLst/>
          </a:prstGeom>
          <a:noFill/>
        </p:spPr>
        <p:txBody>
          <a:bodyPr wrap="none">
            <a:spAutoFit/>
          </a:bodyPr>
          <a:lstStyle/>
          <a:p>
            <a:pPr algn="ctr" defTabSz="914400" fontAlgn="auto">
              <a:spcBef>
                <a:spcPts val="0"/>
              </a:spcBef>
              <a:spcAft>
                <a:spcPts val="0"/>
              </a:spcAft>
              <a:defRPr/>
            </a:pPr>
            <a:r>
              <a:rPr lang="el-GR" sz="2400" i="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cs typeface="+mn-cs"/>
              </a:rPr>
              <a:t>Η λέξη Μουσική</a:t>
            </a:r>
          </a:p>
        </p:txBody>
      </p:sp>
      <p:sp>
        <p:nvSpPr>
          <p:cNvPr id="77830" name="10 - Ραβδωτό δεξιό βέλος"/>
          <p:cNvSpPr>
            <a:spLocks/>
          </p:cNvSpPr>
          <p:nvPr/>
        </p:nvSpPr>
        <p:spPr bwMode="auto">
          <a:xfrm>
            <a:off x="971550" y="3933825"/>
            <a:ext cx="500063" cy="357188"/>
          </a:xfrm>
          <a:custGeom>
            <a:avLst/>
            <a:gdLst>
              <a:gd name="T0" fmla="*/ 321465 w 500066"/>
              <a:gd name="T1" fmla="*/ 0 h 357190"/>
              <a:gd name="T2" fmla="*/ 0 w 500066"/>
              <a:gd name="T3" fmla="*/ 178592 h 357190"/>
              <a:gd name="T4" fmla="*/ 321465 w 500066"/>
              <a:gd name="T5" fmla="*/ 357184 h 357190"/>
              <a:gd name="T6" fmla="*/ 500057 w 500066"/>
              <a:gd name="T7" fmla="*/ 178592 h 357190"/>
              <a:gd name="T8" fmla="*/ 17694720 60000 65536"/>
              <a:gd name="T9" fmla="*/ 11796480 60000 65536"/>
              <a:gd name="T10" fmla="*/ 5898240 60000 65536"/>
              <a:gd name="T11" fmla="*/ 0 60000 65536"/>
              <a:gd name="T12" fmla="*/ 55811 w 500066"/>
              <a:gd name="T13" fmla="*/ 89298 h 357190"/>
              <a:gd name="T14" fmla="*/ 410769 w 500066"/>
              <a:gd name="T15" fmla="*/ 267896 h 357190"/>
            </a:gdLst>
            <a:ahLst/>
            <a:cxnLst>
              <a:cxn ang="T8">
                <a:pos x="T0" y="T1"/>
              </a:cxn>
              <a:cxn ang="T9">
                <a:pos x="T2" y="T3"/>
              </a:cxn>
              <a:cxn ang="T10">
                <a:pos x="T4" y="T5"/>
              </a:cxn>
              <a:cxn ang="T11">
                <a:pos x="T6" y="T7"/>
              </a:cxn>
            </a:cxnLst>
            <a:rect l="T12" t="T13" r="T14" b="T15"/>
            <a:pathLst>
              <a:path w="500066" h="357190">
                <a:moveTo>
                  <a:pt x="0" y="89298"/>
                </a:moveTo>
                <a:lnTo>
                  <a:pt x="11162" y="89298"/>
                </a:lnTo>
                <a:lnTo>
                  <a:pt x="11162" y="267893"/>
                </a:lnTo>
                <a:lnTo>
                  <a:pt x="0" y="267893"/>
                </a:lnTo>
                <a:close/>
                <a:moveTo>
                  <a:pt x="22324" y="89298"/>
                </a:moveTo>
                <a:lnTo>
                  <a:pt x="44649" y="89298"/>
                </a:lnTo>
                <a:lnTo>
                  <a:pt x="44649" y="267893"/>
                </a:lnTo>
                <a:lnTo>
                  <a:pt x="22324" y="267893"/>
                </a:lnTo>
                <a:close/>
                <a:moveTo>
                  <a:pt x="55811" y="89298"/>
                </a:moveTo>
                <a:lnTo>
                  <a:pt x="321471" y="89298"/>
                </a:lnTo>
                <a:lnTo>
                  <a:pt x="321471" y="0"/>
                </a:lnTo>
                <a:lnTo>
                  <a:pt x="500066" y="178595"/>
                </a:lnTo>
                <a:lnTo>
                  <a:pt x="321471" y="357190"/>
                </a:lnTo>
                <a:lnTo>
                  <a:pt x="321471" y="267893"/>
                </a:lnTo>
                <a:lnTo>
                  <a:pt x="55811" y="267893"/>
                </a:lnTo>
                <a:close/>
              </a:path>
            </a:pathLst>
          </a:custGeom>
          <a:solidFill>
            <a:srgbClr val="CC6600"/>
          </a:solidFill>
          <a:ln w="42545" cap="flat" cmpd="sng" algn="ctr">
            <a:solidFill>
              <a:srgbClr val="B05C05"/>
            </a:solidFill>
            <a:prstDash val="solid"/>
            <a:round/>
            <a:headEnd/>
            <a:tailEnd/>
          </a:ln>
        </p:spPr>
        <p:txBody>
          <a:bodyPr anchor="ctr"/>
          <a:lstStyle/>
          <a:p>
            <a:endParaRPr lang="el-GR"/>
          </a:p>
        </p:txBody>
      </p:sp>
      <p:sp>
        <p:nvSpPr>
          <p:cNvPr id="12" name="11 - Ορθογώνιο"/>
          <p:cNvSpPr/>
          <p:nvPr/>
        </p:nvSpPr>
        <p:spPr>
          <a:xfrm>
            <a:off x="1659135" y="3747950"/>
            <a:ext cx="4909889" cy="611504"/>
          </a:xfrm>
          <a:prstGeom prst="rect">
            <a:avLst/>
          </a:prstGeom>
          <a:noFill/>
        </p:spPr>
        <p:txBody>
          <a:bodyPr wrap="none">
            <a:spAutoFit/>
          </a:bodyPr>
          <a:lstStyle/>
          <a:p>
            <a:pPr algn="ctr" defTabSz="914400" fontAlgn="auto">
              <a:spcBef>
                <a:spcPts val="0"/>
              </a:spcBef>
              <a:spcAft>
                <a:spcPts val="0"/>
              </a:spcAft>
              <a:defRPr/>
            </a:pPr>
            <a:r>
              <a:rPr lang="el-GR" sz="2400" i="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cs typeface="+mn-cs"/>
              </a:rPr>
              <a:t>Αρχαία Ελληνική Μουσική</a:t>
            </a:r>
          </a:p>
        </p:txBody>
      </p:sp>
      <p:sp>
        <p:nvSpPr>
          <p:cNvPr id="77832" name="12 - Ραβδωτό δεξιό βέλος"/>
          <p:cNvSpPr>
            <a:spLocks/>
          </p:cNvSpPr>
          <p:nvPr/>
        </p:nvSpPr>
        <p:spPr bwMode="auto">
          <a:xfrm>
            <a:off x="900113" y="5157788"/>
            <a:ext cx="500062" cy="357187"/>
          </a:xfrm>
          <a:custGeom>
            <a:avLst/>
            <a:gdLst>
              <a:gd name="T0" fmla="*/ 321462 w 500066"/>
              <a:gd name="T1" fmla="*/ 0 h 357190"/>
              <a:gd name="T2" fmla="*/ 0 w 500066"/>
              <a:gd name="T3" fmla="*/ 178592 h 357190"/>
              <a:gd name="T4" fmla="*/ 321462 w 500066"/>
              <a:gd name="T5" fmla="*/ 357181 h 357190"/>
              <a:gd name="T6" fmla="*/ 500054 w 500066"/>
              <a:gd name="T7" fmla="*/ 178592 h 357190"/>
              <a:gd name="T8" fmla="*/ 17694720 60000 65536"/>
              <a:gd name="T9" fmla="*/ 11796480 60000 65536"/>
              <a:gd name="T10" fmla="*/ 5898240 60000 65536"/>
              <a:gd name="T11" fmla="*/ 0 60000 65536"/>
              <a:gd name="T12" fmla="*/ 55811 w 500066"/>
              <a:gd name="T13" fmla="*/ 89298 h 357190"/>
              <a:gd name="T14" fmla="*/ 410769 w 500066"/>
              <a:gd name="T15" fmla="*/ 267893 h 357190"/>
            </a:gdLst>
            <a:ahLst/>
            <a:cxnLst>
              <a:cxn ang="T8">
                <a:pos x="T0" y="T1"/>
              </a:cxn>
              <a:cxn ang="T9">
                <a:pos x="T2" y="T3"/>
              </a:cxn>
              <a:cxn ang="T10">
                <a:pos x="T4" y="T5"/>
              </a:cxn>
              <a:cxn ang="T11">
                <a:pos x="T6" y="T7"/>
              </a:cxn>
            </a:cxnLst>
            <a:rect l="T12" t="T13" r="T14" b="T15"/>
            <a:pathLst>
              <a:path w="500066" h="357190">
                <a:moveTo>
                  <a:pt x="0" y="89298"/>
                </a:moveTo>
                <a:lnTo>
                  <a:pt x="11162" y="89298"/>
                </a:lnTo>
                <a:lnTo>
                  <a:pt x="11162" y="267893"/>
                </a:lnTo>
                <a:lnTo>
                  <a:pt x="0" y="267893"/>
                </a:lnTo>
                <a:close/>
                <a:moveTo>
                  <a:pt x="22324" y="89298"/>
                </a:moveTo>
                <a:lnTo>
                  <a:pt x="44649" y="89298"/>
                </a:lnTo>
                <a:lnTo>
                  <a:pt x="44649" y="267893"/>
                </a:lnTo>
                <a:lnTo>
                  <a:pt x="22324" y="267893"/>
                </a:lnTo>
                <a:close/>
                <a:moveTo>
                  <a:pt x="55811" y="89298"/>
                </a:moveTo>
                <a:lnTo>
                  <a:pt x="321471" y="89298"/>
                </a:lnTo>
                <a:lnTo>
                  <a:pt x="321471" y="0"/>
                </a:lnTo>
                <a:lnTo>
                  <a:pt x="500066" y="178595"/>
                </a:lnTo>
                <a:lnTo>
                  <a:pt x="321471" y="357190"/>
                </a:lnTo>
                <a:lnTo>
                  <a:pt x="321471" y="267893"/>
                </a:lnTo>
                <a:lnTo>
                  <a:pt x="55811" y="267893"/>
                </a:lnTo>
                <a:close/>
              </a:path>
            </a:pathLst>
          </a:custGeom>
          <a:solidFill>
            <a:srgbClr val="CC6600"/>
          </a:solidFill>
          <a:ln w="42545" cap="flat" cmpd="sng" algn="ctr">
            <a:solidFill>
              <a:srgbClr val="B05C05"/>
            </a:solidFill>
            <a:prstDash val="solid"/>
            <a:round/>
            <a:headEnd/>
            <a:tailEnd/>
          </a:ln>
        </p:spPr>
        <p:txBody>
          <a:bodyPr anchor="ctr"/>
          <a:lstStyle/>
          <a:p>
            <a:endParaRPr lang="el-GR"/>
          </a:p>
        </p:txBody>
      </p:sp>
      <p:sp>
        <p:nvSpPr>
          <p:cNvPr id="14" name="13 - Ορθογώνιο"/>
          <p:cNvSpPr/>
          <p:nvPr/>
        </p:nvSpPr>
        <p:spPr>
          <a:xfrm>
            <a:off x="1745783" y="4972148"/>
            <a:ext cx="3438317" cy="612854"/>
          </a:xfrm>
          <a:prstGeom prst="rect">
            <a:avLst/>
          </a:prstGeom>
          <a:noFill/>
        </p:spPr>
        <p:txBody>
          <a:bodyPr wrap="none">
            <a:spAutoFit/>
          </a:bodyPr>
          <a:lstStyle/>
          <a:p>
            <a:pPr algn="ctr" defTabSz="914400" fontAlgn="auto">
              <a:spcBef>
                <a:spcPts val="0"/>
              </a:spcBef>
              <a:spcAft>
                <a:spcPts val="0"/>
              </a:spcAft>
              <a:defRPr/>
            </a:pPr>
            <a:r>
              <a:rPr lang="el-GR" sz="2400" i="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cs typeface="+mn-cs"/>
              </a:rPr>
              <a:t>Μουσικά Όργανα</a:t>
            </a:r>
          </a:p>
        </p:txBody>
      </p:sp>
    </p:spTree>
  </p:cSld>
  <p:clrMapOvr>
    <a:masterClrMapping/>
  </p:clrMapOvr>
  <p:transition>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428596" y="642918"/>
            <a:ext cx="8286808" cy="646331"/>
          </a:xfrm>
          <a:prstGeom prst="rect">
            <a:avLst/>
          </a:prstGeom>
        </p:spPr>
        <p:txBody>
          <a:bodyPr>
            <a:spAutoFit/>
          </a:bodyPr>
          <a:lstStyle/>
          <a:p>
            <a:pPr defTabSz="914400" fontAlgn="auto">
              <a:spcBef>
                <a:spcPts val="0"/>
              </a:spcBef>
              <a:spcAft>
                <a:spcPts val="0"/>
              </a:spcAft>
              <a:defRPr/>
            </a:pPr>
            <a:r>
              <a:rPr lang="el-GR" sz="3600" i="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a typeface="+mn-ea"/>
                <a:cs typeface="+mn-cs"/>
              </a:rPr>
              <a:t>Η Μουσική στην Αρχαία Ελλάδα</a:t>
            </a:r>
            <a:endParaRPr lang="en-US" sz="3600" i="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a typeface="+mn-ea"/>
              <a:cs typeface="+mn-cs"/>
            </a:endParaRPr>
          </a:p>
        </p:txBody>
      </p:sp>
      <p:cxnSp>
        <p:nvCxnSpPr>
          <p:cNvPr id="6" name="5 - Ευθεία γραμμή σύνδεσης"/>
          <p:cNvCxnSpPr/>
          <p:nvPr/>
        </p:nvCxnSpPr>
        <p:spPr>
          <a:xfrm>
            <a:off x="428625" y="1500188"/>
            <a:ext cx="828675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78851" name="Rectangle 1"/>
          <p:cNvSpPr>
            <a:spLocks noChangeArrowheads="1"/>
          </p:cNvSpPr>
          <p:nvPr/>
        </p:nvSpPr>
        <p:spPr bwMode="auto">
          <a:xfrm>
            <a:off x="428625" y="1582738"/>
            <a:ext cx="8286750" cy="3055937"/>
          </a:xfrm>
          <a:prstGeom prst="rect">
            <a:avLst/>
          </a:prstGeom>
          <a:noFill/>
          <a:ln w="9525">
            <a:noFill/>
            <a:miter lim="800000"/>
            <a:headEnd/>
            <a:tailEnd/>
          </a:ln>
        </p:spPr>
        <p:txBody>
          <a:bodyPr anchor="ctr">
            <a:spAutoFit/>
          </a:bodyPr>
          <a:lstStyle/>
          <a:p>
            <a:pPr defTabSz="914400"/>
            <a:r>
              <a:rPr lang="en-US" sz="1600" b="0" i="0">
                <a:solidFill>
                  <a:schemeClr val="tx1"/>
                </a:solidFill>
                <a:cs typeface="Arial" charset="0"/>
              </a:rPr>
              <a:t>Η Αρχαία Ελληνική Μουσική είναι από τα λιγότερο «φωτισμένα» κεφάλαια στο ευρύ πεδίο μελέτης του </a:t>
            </a:r>
            <a:r>
              <a:rPr lang="en-US" sz="1600" b="0" i="0">
                <a:solidFill>
                  <a:srgbClr val="1B1810"/>
                </a:solidFill>
                <a:cs typeface="Arial" charset="0"/>
                <a:hlinkClick r:id="rId3"/>
              </a:rPr>
              <a:t>Ελληνικού Πολιτισμού</a:t>
            </a:r>
            <a:r>
              <a:rPr lang="en-US" sz="1600" b="0" i="0">
                <a:solidFill>
                  <a:schemeClr val="tx1"/>
                </a:solidFill>
                <a:cs typeface="Arial" charset="0"/>
              </a:rPr>
              <a:t>. Αν και έχουμε την τύχη να γνωρίζουμε πολλά για τον ρόλο της και την διείσδυσή της στην καθημερινή ζωή των ανθρώπων, εν τούτοις ένα μεγάλο κομμάτι αυτής, που έχει να κάνει με τον ήχο και τον «τρόπο», παραμένει ανεξιχνίαστο. Μέσα από τις </a:t>
            </a:r>
            <a:r>
              <a:rPr lang="en-US" sz="1600" b="0" i="0">
                <a:solidFill>
                  <a:schemeClr val="tx1"/>
                </a:solidFill>
                <a:cs typeface="Arial" charset="0"/>
                <a:hlinkClick r:id="rId4"/>
              </a:rPr>
              <a:t>ιστορικές πηγές</a:t>
            </a:r>
            <a:r>
              <a:rPr lang="en-US" sz="1600" b="0" i="0">
                <a:solidFill>
                  <a:schemeClr val="tx1"/>
                </a:solidFill>
                <a:cs typeface="Arial" charset="0"/>
              </a:rPr>
              <a:t> ωστόσο γίνεται παραπάνω από φανερό ότι   </a:t>
            </a:r>
            <a:r>
              <a:rPr lang="en-US" b="0" i="0">
                <a:solidFill>
                  <a:schemeClr val="tx1"/>
                </a:solidFill>
                <a:cs typeface="Arial" charset="0"/>
              </a:rPr>
              <a:t>η</a:t>
            </a:r>
            <a:r>
              <a:rPr lang="en-US" sz="1600" b="0" i="0">
                <a:solidFill>
                  <a:schemeClr val="tx1"/>
                </a:solidFill>
                <a:cs typeface="Arial" charset="0"/>
              </a:rPr>
              <a:t> Μουσική στην Αρχαία Ελλάδα διαδραμάτιζε ένα ρόλο πιο σύνθετο και ουσιαστικό σε σχέση με τον αντίστοιχο ρόλο της στις μέρες μας.  </a:t>
            </a:r>
          </a:p>
          <a:p>
            <a:pPr defTabSz="914400" eaLnBrk="0" hangingPunct="0"/>
            <a:r>
              <a:rPr lang="en-US" sz="1600" b="0" i="0">
                <a:solidFill>
                  <a:schemeClr val="tx1"/>
                </a:solidFill>
                <a:cs typeface="Arial" charset="0"/>
              </a:rPr>
              <a:t>Σήμερα η Μουσική από την μια έχει μετατραπεί σε ένα ηχητικό «χαλί» που συνοδεύει ως υπόκρουση την καθημερινότητά μας – μέσα στο αυτοκίνητο, στα καταστήματα και φυσικά στους χώρους διασκέδασης – από την άλλη είναι ένα είδος «υψηλής τέχνης» που μοιάζει να απευθύνεται σχεδόν αποκλειστικά σε μυημένους και «φιλόμουσους». </a:t>
            </a:r>
          </a:p>
          <a:p>
            <a:pPr defTabSz="914400" eaLnBrk="0" hangingPunct="0"/>
            <a:r>
              <a:rPr lang="en-US" sz="1600" b="0" i="0">
                <a:solidFill>
                  <a:schemeClr val="tx1"/>
                </a:solidFill>
                <a:cs typeface="Arial" charset="0"/>
              </a:rPr>
              <a:t> </a:t>
            </a:r>
            <a:endParaRPr lang="en-US" b="0" i="0">
              <a:solidFill>
                <a:schemeClr val="tx1"/>
              </a:solidFill>
              <a:cs typeface="Arial" charset="0"/>
            </a:endParaRPr>
          </a:p>
        </p:txBody>
      </p:sp>
      <p:sp>
        <p:nvSpPr>
          <p:cNvPr id="78852" name="AutoShape 2" descr="http://www.lyravlos.gr/img/redmus.jpg"/>
          <p:cNvSpPr>
            <a:spLocks noChangeAspect="1" noChangeArrowheads="1"/>
          </p:cNvSpPr>
          <p:nvPr/>
        </p:nvSpPr>
        <p:spPr bwMode="auto">
          <a:xfrm>
            <a:off x="9042400" y="-190500"/>
            <a:ext cx="304800" cy="304800"/>
          </a:xfrm>
          <a:prstGeom prst="rect">
            <a:avLst/>
          </a:prstGeom>
          <a:noFill/>
          <a:ln w="9525">
            <a:noFill/>
            <a:miter lim="800000"/>
            <a:headEnd/>
            <a:tailEnd/>
          </a:ln>
        </p:spPr>
        <p:txBody>
          <a:bodyPr/>
          <a:lstStyle/>
          <a:p>
            <a:pPr defTabSz="914400"/>
            <a:endParaRPr lang="el-GR" b="0" i="0">
              <a:solidFill>
                <a:schemeClr val="tx1"/>
              </a:solidFill>
              <a:latin typeface="Verdana" pitchFamily="34" charset="0"/>
            </a:endParaRPr>
          </a:p>
        </p:txBody>
      </p:sp>
      <p:sp>
        <p:nvSpPr>
          <p:cNvPr id="78853" name="AutoShape 4" descr="http://www.lyravlos.gr/img/cycl-sm.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defTabSz="914400"/>
            <a:endParaRPr lang="el-GR" b="0" i="0">
              <a:solidFill>
                <a:schemeClr val="tx1"/>
              </a:solidFill>
              <a:latin typeface="Verdana" pitchFamily="34" charset="0"/>
            </a:endParaRPr>
          </a:p>
        </p:txBody>
      </p:sp>
      <p:sp>
        <p:nvSpPr>
          <p:cNvPr id="78854" name="AutoShape 6" descr="http://www.lyravlos.gr/img/cycl-sm.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defTabSz="914400"/>
            <a:endParaRPr lang="el-GR" b="0" i="0">
              <a:solidFill>
                <a:schemeClr val="tx1"/>
              </a:solidFill>
              <a:latin typeface="Verdana" pitchFamily="34" charset="0"/>
            </a:endParaRPr>
          </a:p>
        </p:txBody>
      </p:sp>
      <p:sp>
        <p:nvSpPr>
          <p:cNvPr id="78855" name="AutoShape 8" descr="http://www.lyravlos.gr/img/cycl-sm.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defTabSz="914400"/>
            <a:endParaRPr lang="el-GR" b="0" i="0">
              <a:solidFill>
                <a:schemeClr val="tx1"/>
              </a:solidFill>
              <a:latin typeface="Verdana" pitchFamily="34" charset="0"/>
            </a:endParaRPr>
          </a:p>
        </p:txBody>
      </p:sp>
      <p:pic>
        <p:nvPicPr>
          <p:cNvPr id="78856" name="12 - Εικόνα" descr="http://www.lyravlos.gr/img/cycl-sm.jpg"/>
          <p:cNvPicPr>
            <a:picLocks noChangeAspect="1" noChangeArrowheads="1"/>
          </p:cNvPicPr>
          <p:nvPr/>
        </p:nvPicPr>
        <p:blipFill>
          <a:blip r:embed="rId5" cstate="print"/>
          <a:srcRect/>
          <a:stretch>
            <a:fillRect/>
          </a:stretch>
        </p:blipFill>
        <p:spPr bwMode="auto">
          <a:xfrm>
            <a:off x="7143750" y="4143375"/>
            <a:ext cx="1417638" cy="2144713"/>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642910" y="714356"/>
            <a:ext cx="8358246" cy="400110"/>
          </a:xfrm>
          <a:prstGeom prst="rect">
            <a:avLst/>
          </a:prstGeom>
          <a:noFill/>
          <a:ln>
            <a:noFill/>
          </a:ln>
        </p:spPr>
        <p:txBody>
          <a:bodyPr>
            <a:spAutoFit/>
          </a:bodyPr>
          <a:lstStyle/>
          <a:p>
            <a:pPr defTabSz="914400" fontAlgn="auto">
              <a:spcBef>
                <a:spcPts val="0"/>
              </a:spcBef>
              <a:spcAft>
                <a:spcPts val="0"/>
              </a:spcAft>
              <a:defRPr/>
            </a:pPr>
            <a:r>
              <a:rPr lang="el-GR" sz="2000" i="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a typeface="+mn-ea"/>
                <a:cs typeface="+mn-cs"/>
              </a:rPr>
              <a:t>Η Μουσική στην καθημερινότητα της Αρχαίας Ελλάδας</a:t>
            </a:r>
            <a:endParaRPr lang="en-US" sz="2000" i="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a typeface="+mn-ea"/>
              <a:cs typeface="+mn-cs"/>
            </a:endParaRPr>
          </a:p>
        </p:txBody>
      </p:sp>
      <p:cxnSp>
        <p:nvCxnSpPr>
          <p:cNvPr id="6" name="5 - Ευθεία γραμμή σύνδεσης"/>
          <p:cNvCxnSpPr/>
          <p:nvPr/>
        </p:nvCxnSpPr>
        <p:spPr>
          <a:xfrm>
            <a:off x="428625" y="1214438"/>
            <a:ext cx="828675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80899" name="Rectangle 1"/>
          <p:cNvSpPr>
            <a:spLocks noChangeArrowheads="1"/>
          </p:cNvSpPr>
          <p:nvPr/>
        </p:nvSpPr>
        <p:spPr bwMode="auto">
          <a:xfrm>
            <a:off x="357188" y="1357313"/>
            <a:ext cx="8572500" cy="3786187"/>
          </a:xfrm>
          <a:prstGeom prst="rect">
            <a:avLst/>
          </a:prstGeom>
          <a:noFill/>
          <a:ln w="9525">
            <a:noFill/>
            <a:miter lim="800000"/>
            <a:headEnd/>
            <a:tailEnd/>
          </a:ln>
        </p:spPr>
        <p:txBody>
          <a:bodyPr anchor="ctr">
            <a:spAutoFit/>
          </a:bodyPr>
          <a:lstStyle/>
          <a:p>
            <a:pPr defTabSz="914400"/>
            <a:r>
              <a:rPr lang="en-US" sz="1200" b="0" i="0">
                <a:solidFill>
                  <a:schemeClr val="tx1"/>
                </a:solidFill>
                <a:latin typeface="Book Antiqua" pitchFamily="18" charset="0"/>
                <a:ea typeface="Batang"/>
                <a:cs typeface="Arial" charset="0"/>
              </a:rPr>
              <a:t>Στην Αρχαία Ελλάδα η Μουσική ήταν απόλυτα συνυφασμένη με την καθημερινότητα όλων των ανθρώπων, και σαν μια σύνθετη καλλιτεχνική και πνευματική έκφραση είχε ιδιαίτερη θέση σε όλες τις εκδηλώσεις της προσωπικής και της κοινωνικής ζωής. Η Μουσική, το Άσμα και η Όρχηση (συνήθως αλληλένδετα) ήταν οι χαρακτηριστικότερες εκφάνσεις της πολιτισμένης κοινωνίας και βασικοί παράγοντες - αλλά και δείκτες - ευζωίας. </a:t>
            </a:r>
          </a:p>
          <a:p>
            <a:pPr defTabSz="914400" eaLnBrk="0" hangingPunct="0"/>
            <a:r>
              <a:rPr lang="en-US" sz="1200" b="0" i="0">
                <a:solidFill>
                  <a:schemeClr val="tx1"/>
                </a:solidFill>
                <a:latin typeface="Book Antiqua" pitchFamily="18" charset="0"/>
                <a:ea typeface="Batang"/>
                <a:cs typeface="Arial" charset="0"/>
              </a:rPr>
              <a:t>  Από τους αρχαϊκούς ήδη χρόνους η Μουσική άρχισε να αποκτά ένα όλο και πιο σύνθετο χαρακτήρα και ρόλο, με αποκορύφωμα την δημιουργία Μουσικών Αγώνων σε πολλές πόλεις. Οι αρχαιότεροι τέτοιοι καταχωρημένοι Αγώνες είναι τα “Κάρνεια” στην Αρχαία Σπάρτη, μια πόλη όπου η Μουσική γενικότερα κατείχε εξέχουσα θέση και ήταν άρρηκτα δεμένη με την εκπαίδευση των νέων. </a:t>
            </a:r>
          </a:p>
          <a:p>
            <a:pPr defTabSz="914400" eaLnBrk="0" hangingPunct="0"/>
            <a:r>
              <a:rPr lang="en-US" sz="1200" b="0" i="0">
                <a:solidFill>
                  <a:schemeClr val="tx1"/>
                </a:solidFill>
                <a:latin typeface="Book Antiqua" pitchFamily="18" charset="0"/>
                <a:ea typeface="Batang"/>
                <a:cs typeface="Arial" charset="0"/>
                <a:hlinkClick r:id="rId3"/>
              </a:rPr>
              <a:t>Η Αθήνα</a:t>
            </a:r>
            <a:r>
              <a:rPr lang="en-US" sz="1200" b="0" i="0">
                <a:solidFill>
                  <a:schemeClr val="tx1"/>
                </a:solidFill>
                <a:latin typeface="Book Antiqua" pitchFamily="18" charset="0"/>
                <a:ea typeface="Batang"/>
                <a:cs typeface="Arial" charset="0"/>
              </a:rPr>
              <a:t> έλαμψε κυριολεκτικά μετά τον 6ο αιώνα όταν πλέον η Μουσική έπαιζε πρωταγωνιστικό ρόλο στις δύο μεγάλες Εορτές της πόλης, τα Μεγάλα Παναθήναια και τα Μεγάλα Διονύσια. Στο πλαίσιο των μεγάλων αυτών εορτών όχι μόνο γίνονταν μεγάλοι διαγωνισμοί αλλά αναπτύχθηκαν και τα σημαντικότερα μουσικά και ποιητικά είδη της εποχής με αποκορύφωμα βέβαια το Αρχαίο Δράμα. </a:t>
            </a:r>
          </a:p>
          <a:p>
            <a:pPr defTabSz="914400" eaLnBrk="0" hangingPunct="0"/>
            <a:r>
              <a:rPr lang="en-US" sz="1200" b="0" i="0">
                <a:solidFill>
                  <a:schemeClr val="tx1"/>
                </a:solidFill>
                <a:latin typeface="Book Antiqua" pitchFamily="18" charset="0"/>
                <a:ea typeface="Batang"/>
                <a:cs typeface="Arial" charset="0"/>
              </a:rPr>
              <a:t>Αν και η Μουσική είχε κατεξοχήν εορταστικό χαρακτήρα στο πλαίσιο τόσο των δημόσιων όσο και των ιδιωτικών εορτών, καίριος ήταν ο ρόλος της στις θλιβερές στιγμές της ζωής και λυτρωτική η ένταξή της στις καθημερινές σκληρές – ίσως και ανιαρές – ώρες του μόχθου. Στις στιγμές της χαράς και του γλεντιού, στα συμπόσια και στις συγκεντρώσεις και φυσικά στους γάμους - ήταν αλληλένδετη με όλους τους ιδιωτικούς εορτασμούς αλλά και «σύντροφος» στην καθημερινότητα. Ένας αυλητής λ.χ. συνόδευε τις γυναίκες στο ζύμωμα, τους εργάτες στον τρύγο και τον θερισμό, τους κωπηλάτες αλλά και τους στρατιώτες στην πορεία προς την μάχη. Άρρηκτα δεμένος ο Αθλητισμός με την Μουσική, όχι μόνον γιατί οι μεγάλοι αθλητικοί αγώνες είχαν και μουσικούς διαγωνισμούς, αλλά γιατί ο αθλητής τόσο στην προπόνησή του όσο και στον αγώνα χρειαζόταν τον ρυθμό του μουσικού να τον ωθεί και να τον εμψυχώνει. </a:t>
            </a:r>
          </a:p>
        </p:txBody>
      </p:sp>
      <p:sp>
        <p:nvSpPr>
          <p:cNvPr id="80900" name="AutoShape 2" descr="http://www.lyravlos.gr/img/cycl-sm.jpg"/>
          <p:cNvSpPr>
            <a:spLocks noChangeAspect="1" noChangeArrowheads="1"/>
          </p:cNvSpPr>
          <p:nvPr/>
        </p:nvSpPr>
        <p:spPr bwMode="auto">
          <a:xfrm>
            <a:off x="155575" y="-1014413"/>
            <a:ext cx="304800" cy="304800"/>
          </a:xfrm>
          <a:prstGeom prst="rect">
            <a:avLst/>
          </a:prstGeom>
          <a:noFill/>
          <a:ln w="9525">
            <a:noFill/>
            <a:miter lim="800000"/>
            <a:headEnd/>
            <a:tailEnd/>
          </a:ln>
        </p:spPr>
        <p:txBody>
          <a:bodyPr/>
          <a:lstStyle/>
          <a:p>
            <a:pPr defTabSz="914400"/>
            <a:endParaRPr lang="el-GR" b="0" i="0">
              <a:solidFill>
                <a:schemeClr val="tx1"/>
              </a:solidFill>
              <a:latin typeface="Verdana" pitchFamily="34" charset="0"/>
            </a:endParaRPr>
          </a:p>
        </p:txBody>
      </p:sp>
      <p:pic>
        <p:nvPicPr>
          <p:cNvPr id="80901" name="8 - Εικόνα" descr="http://www.lyravlos.gr/img/redmus.jpg"/>
          <p:cNvPicPr>
            <a:picLocks noChangeAspect="1" noChangeArrowheads="1"/>
          </p:cNvPicPr>
          <p:nvPr/>
        </p:nvPicPr>
        <p:blipFill>
          <a:blip r:embed="rId4" cstate="print"/>
          <a:srcRect/>
          <a:stretch>
            <a:fillRect/>
          </a:stretch>
        </p:blipFill>
        <p:spPr bwMode="auto">
          <a:xfrm>
            <a:off x="5715000" y="4929188"/>
            <a:ext cx="2219325" cy="17145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857224" y="500042"/>
            <a:ext cx="8001056" cy="523220"/>
          </a:xfrm>
          <a:prstGeom prst="rect">
            <a:avLst/>
          </a:prstGeom>
        </p:spPr>
        <p:txBody>
          <a:bodyPr>
            <a:spAutoFit/>
          </a:bodyPr>
          <a:lstStyle/>
          <a:p>
            <a:pPr defTabSz="914400" fontAlgn="auto">
              <a:spcBef>
                <a:spcPts val="0"/>
              </a:spcBef>
              <a:spcAft>
                <a:spcPts val="0"/>
              </a:spcAft>
              <a:defRPr/>
            </a:pPr>
            <a:r>
              <a:rPr lang="el-GR" sz="2800" i="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a typeface="+mn-ea"/>
                <a:cs typeface="+mn-cs"/>
              </a:rPr>
              <a:t>Ο θεϊκός χαρακτήρας της Μουσικής</a:t>
            </a:r>
            <a:endParaRPr lang="en-US" sz="2800" i="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a typeface="+mn-ea"/>
              <a:cs typeface="+mn-cs"/>
            </a:endParaRPr>
          </a:p>
        </p:txBody>
      </p:sp>
      <p:cxnSp>
        <p:nvCxnSpPr>
          <p:cNvPr id="6" name="5 - Ευθεία γραμμή σύνδεσης"/>
          <p:cNvCxnSpPr/>
          <p:nvPr/>
        </p:nvCxnSpPr>
        <p:spPr>
          <a:xfrm>
            <a:off x="428625" y="1143000"/>
            <a:ext cx="8286750" cy="0"/>
          </a:xfrm>
          <a:prstGeom prst="line">
            <a:avLst/>
          </a:prstGeom>
        </p:spPr>
        <p:style>
          <a:lnRef idx="3">
            <a:schemeClr val="accent2"/>
          </a:lnRef>
          <a:fillRef idx="0">
            <a:schemeClr val="accent2"/>
          </a:fillRef>
          <a:effectRef idx="2">
            <a:schemeClr val="accent2"/>
          </a:effectRef>
          <a:fontRef idx="minor">
            <a:schemeClr val="tx1"/>
          </a:fontRef>
        </p:style>
      </p:cxnSp>
      <p:sp>
        <p:nvSpPr>
          <p:cNvPr id="21505" name="Rectangle 1"/>
          <p:cNvSpPr>
            <a:spLocks noChangeArrowheads="1"/>
          </p:cNvSpPr>
          <p:nvPr/>
        </p:nvSpPr>
        <p:spPr bwMode="auto">
          <a:xfrm>
            <a:off x="571472" y="928604"/>
            <a:ext cx="7143768" cy="3477875"/>
          </a:xfrm>
          <a:prstGeom prst="rect">
            <a:avLst/>
          </a:prstGeom>
          <a:noFill/>
          <a:ln w="9525">
            <a:noFill/>
            <a:miter lim="800000"/>
            <a:headEnd/>
            <a:tailEnd/>
          </a:ln>
          <a:effectLst/>
        </p:spPr>
        <p:txBody>
          <a:bodyPr anchor="ctr">
            <a:spAutoFit/>
          </a:bodyPr>
          <a:lstStyle/>
          <a:p>
            <a:pPr defTabSz="914400">
              <a:defRPr/>
            </a:pPr>
            <a:endParaRPr lang="en-US" sz="1000" i="0" dirty="0">
              <a:solidFill>
                <a:schemeClr val="tx1"/>
              </a:solidFill>
              <a:ea typeface="+mn-ea"/>
              <a:cs typeface="Arial" charset="0"/>
            </a:endParaRPr>
          </a:p>
          <a:p>
            <a:pPr defTabSz="914400" eaLnBrk="0" hangingPunct="0">
              <a:defRPr/>
            </a:pPr>
            <a:r>
              <a:rPr lang="en-US" sz="4800" i="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a typeface="+mn-ea"/>
                <a:cs typeface="Arial" charset="0"/>
              </a:rPr>
              <a:t>Η</a:t>
            </a:r>
            <a:r>
              <a:rPr lang="en-US" sz="9600" i="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a typeface="+mn-ea"/>
                <a:cs typeface="Arial" charset="0"/>
              </a:rPr>
              <a:t> </a:t>
            </a:r>
            <a:r>
              <a:rPr lang="en-US" sz="1600" b="0" i="0" dirty="0">
                <a:solidFill>
                  <a:schemeClr val="tx1">
                    <a:lumMod val="95000"/>
                    <a:lumOff val="5000"/>
                  </a:schemeClr>
                </a:solidFill>
                <a:latin typeface="Book Antiqua" pitchFamily="18" charset="0"/>
                <a:ea typeface="+mn-ea"/>
                <a:cs typeface="Arial" charset="0"/>
              </a:rPr>
              <a:t>Μουσική </a:t>
            </a:r>
            <a:r>
              <a:rPr lang="en-US" sz="1600" b="0" i="0" dirty="0" err="1">
                <a:solidFill>
                  <a:schemeClr val="tx1">
                    <a:lumMod val="95000"/>
                    <a:lumOff val="5000"/>
                  </a:schemeClr>
                </a:solidFill>
                <a:latin typeface="Book Antiqua" pitchFamily="18" charset="0"/>
                <a:ea typeface="+mn-ea"/>
                <a:cs typeface="Arial" charset="0"/>
              </a:rPr>
              <a:t>έχοντας</a:t>
            </a:r>
            <a:r>
              <a:rPr lang="en-US" sz="1600" b="0" i="0" dirty="0">
                <a:solidFill>
                  <a:schemeClr val="tx1">
                    <a:lumMod val="95000"/>
                    <a:lumOff val="5000"/>
                  </a:schemeClr>
                </a:solidFill>
                <a:latin typeface="Book Antiqua" pitchFamily="18" charset="0"/>
                <a:ea typeface="+mn-ea"/>
                <a:cs typeface="Arial" charset="0"/>
              </a:rPr>
              <a:t> </a:t>
            </a:r>
            <a:r>
              <a:rPr lang="en-US" sz="1600" b="0" i="0" dirty="0" err="1">
                <a:solidFill>
                  <a:schemeClr val="tx1">
                    <a:lumMod val="95000"/>
                    <a:lumOff val="5000"/>
                  </a:schemeClr>
                </a:solidFill>
                <a:latin typeface="Book Antiqua" pitchFamily="18" charset="0"/>
                <a:ea typeface="+mn-ea"/>
                <a:cs typeface="Arial" charset="0"/>
              </a:rPr>
              <a:t>θεϊκό</a:t>
            </a:r>
            <a:r>
              <a:rPr lang="en-US" sz="1600" b="0" i="0" dirty="0">
                <a:solidFill>
                  <a:schemeClr val="tx1">
                    <a:lumMod val="95000"/>
                    <a:lumOff val="5000"/>
                  </a:schemeClr>
                </a:solidFill>
                <a:latin typeface="Book Antiqua" pitchFamily="18" charset="0"/>
                <a:ea typeface="+mn-ea"/>
                <a:cs typeface="Arial" charset="0"/>
              </a:rPr>
              <a:t> χαρακτήρα </a:t>
            </a:r>
            <a:r>
              <a:rPr lang="en-US" sz="1600" b="0" i="0" dirty="0" err="1">
                <a:solidFill>
                  <a:schemeClr val="tx1">
                    <a:lumMod val="95000"/>
                    <a:lumOff val="5000"/>
                  </a:schemeClr>
                </a:solidFill>
                <a:latin typeface="Book Antiqua" pitchFamily="18" charset="0"/>
                <a:ea typeface="+mn-ea"/>
                <a:cs typeface="Arial" charset="0"/>
              </a:rPr>
              <a:t>για</a:t>
            </a:r>
            <a:r>
              <a:rPr lang="en-US" sz="1600" b="0" i="0" dirty="0">
                <a:solidFill>
                  <a:schemeClr val="tx1">
                    <a:lumMod val="95000"/>
                    <a:lumOff val="5000"/>
                  </a:schemeClr>
                </a:solidFill>
                <a:latin typeface="Book Antiqua" pitchFamily="18" charset="0"/>
                <a:ea typeface="+mn-ea"/>
                <a:cs typeface="Arial" charset="0"/>
              </a:rPr>
              <a:t> τους </a:t>
            </a:r>
            <a:r>
              <a:rPr lang="en-US" sz="1600" b="0" i="0" dirty="0" err="1">
                <a:solidFill>
                  <a:schemeClr val="tx1">
                    <a:lumMod val="95000"/>
                    <a:lumOff val="5000"/>
                  </a:schemeClr>
                </a:solidFill>
                <a:latin typeface="Book Antiqua" pitchFamily="18" charset="0"/>
                <a:ea typeface="+mn-ea"/>
                <a:cs typeface="Arial" charset="0"/>
              </a:rPr>
              <a:t>αρχαίους</a:t>
            </a:r>
            <a:r>
              <a:rPr lang="en-US" sz="1600" b="0" i="0" dirty="0">
                <a:solidFill>
                  <a:schemeClr val="tx1">
                    <a:lumMod val="95000"/>
                    <a:lumOff val="5000"/>
                  </a:schemeClr>
                </a:solidFill>
                <a:latin typeface="Book Antiqua" pitchFamily="18" charset="0"/>
                <a:ea typeface="+mn-ea"/>
                <a:cs typeface="Arial" charset="0"/>
              </a:rPr>
              <a:t> </a:t>
            </a:r>
            <a:r>
              <a:rPr lang="en-US" sz="1600" b="0" i="0" dirty="0" err="1">
                <a:solidFill>
                  <a:schemeClr val="tx1">
                    <a:lumMod val="95000"/>
                    <a:lumOff val="5000"/>
                  </a:schemeClr>
                </a:solidFill>
                <a:latin typeface="Book Antiqua" pitchFamily="18" charset="0"/>
                <a:ea typeface="+mn-ea"/>
                <a:cs typeface="Arial" charset="0"/>
              </a:rPr>
              <a:t>Έλληνες</a:t>
            </a:r>
            <a:r>
              <a:rPr lang="en-US" sz="1600" b="0" i="0" dirty="0">
                <a:solidFill>
                  <a:schemeClr val="tx1">
                    <a:lumMod val="95000"/>
                    <a:lumOff val="5000"/>
                  </a:schemeClr>
                </a:solidFill>
                <a:latin typeface="Book Antiqua" pitchFamily="18" charset="0"/>
                <a:ea typeface="+mn-ea"/>
                <a:cs typeface="Arial" charset="0"/>
              </a:rPr>
              <a:t>, </a:t>
            </a:r>
            <a:r>
              <a:rPr lang="en-US" sz="1600" b="0" i="0" dirty="0" err="1">
                <a:solidFill>
                  <a:schemeClr val="tx1">
                    <a:lumMod val="95000"/>
                    <a:lumOff val="5000"/>
                  </a:schemeClr>
                </a:solidFill>
                <a:latin typeface="Book Antiqua" pitchFamily="18" charset="0"/>
                <a:ea typeface="+mn-ea"/>
                <a:cs typeface="Arial" charset="0"/>
              </a:rPr>
              <a:t>θεράπευε</a:t>
            </a:r>
            <a:r>
              <a:rPr lang="en-US" sz="1600" b="0" i="0" dirty="0">
                <a:solidFill>
                  <a:schemeClr val="tx1">
                    <a:lumMod val="95000"/>
                    <a:lumOff val="5000"/>
                  </a:schemeClr>
                </a:solidFill>
                <a:latin typeface="Book Antiqua" pitchFamily="18" charset="0"/>
                <a:ea typeface="+mn-ea"/>
                <a:cs typeface="Arial" charset="0"/>
              </a:rPr>
              <a:t> </a:t>
            </a:r>
            <a:r>
              <a:rPr lang="en-US" sz="1600" b="0" i="0" dirty="0" err="1">
                <a:solidFill>
                  <a:schemeClr val="tx1">
                    <a:lumMod val="95000"/>
                    <a:lumOff val="5000"/>
                  </a:schemeClr>
                </a:solidFill>
                <a:latin typeface="Book Antiqua" pitchFamily="18" charset="0"/>
                <a:ea typeface="+mn-ea"/>
                <a:cs typeface="Arial" charset="0"/>
              </a:rPr>
              <a:t>ψυχή</a:t>
            </a:r>
            <a:r>
              <a:rPr lang="en-US" sz="1600" b="0" i="0" dirty="0">
                <a:solidFill>
                  <a:schemeClr val="tx1">
                    <a:lumMod val="95000"/>
                    <a:lumOff val="5000"/>
                  </a:schemeClr>
                </a:solidFill>
                <a:latin typeface="Book Antiqua" pitchFamily="18" charset="0"/>
                <a:ea typeface="+mn-ea"/>
                <a:cs typeface="Arial" charset="0"/>
              </a:rPr>
              <a:t> και </a:t>
            </a:r>
            <a:r>
              <a:rPr lang="en-US" sz="1600" b="0" i="0" dirty="0" err="1">
                <a:solidFill>
                  <a:schemeClr val="tx1">
                    <a:lumMod val="95000"/>
                    <a:lumOff val="5000"/>
                  </a:schemeClr>
                </a:solidFill>
                <a:latin typeface="Book Antiqua" pitchFamily="18" charset="0"/>
                <a:ea typeface="+mn-ea"/>
                <a:cs typeface="Arial" charset="0"/>
              </a:rPr>
              <a:t>σώμα</a:t>
            </a:r>
            <a:r>
              <a:rPr lang="en-US" sz="1600" b="0" i="0" dirty="0">
                <a:solidFill>
                  <a:schemeClr val="tx1">
                    <a:lumMod val="95000"/>
                    <a:lumOff val="5000"/>
                  </a:schemeClr>
                </a:solidFill>
                <a:latin typeface="Book Antiqua" pitchFamily="18" charset="0"/>
                <a:ea typeface="+mn-ea"/>
                <a:cs typeface="Arial" charset="0"/>
              </a:rPr>
              <a:t>, </a:t>
            </a:r>
            <a:r>
              <a:rPr lang="en-US" sz="1600" b="0" i="0" dirty="0" err="1">
                <a:solidFill>
                  <a:schemeClr val="tx1">
                    <a:lumMod val="95000"/>
                    <a:lumOff val="5000"/>
                  </a:schemeClr>
                </a:solidFill>
                <a:latin typeface="Book Antiqua" pitchFamily="18" charset="0"/>
                <a:ea typeface="+mn-ea"/>
                <a:cs typeface="Arial" charset="0"/>
              </a:rPr>
              <a:t>εξάγνιζε</a:t>
            </a:r>
            <a:r>
              <a:rPr lang="en-US" sz="1600" b="0" i="0" dirty="0">
                <a:solidFill>
                  <a:schemeClr val="tx1">
                    <a:lumMod val="95000"/>
                    <a:lumOff val="5000"/>
                  </a:schemeClr>
                </a:solidFill>
                <a:latin typeface="Book Antiqua" pitchFamily="18" charset="0"/>
                <a:ea typeface="+mn-ea"/>
                <a:cs typeface="Arial" charset="0"/>
              </a:rPr>
              <a:t>, </a:t>
            </a:r>
            <a:r>
              <a:rPr lang="en-US" sz="1600" b="0" i="0" dirty="0" err="1">
                <a:solidFill>
                  <a:schemeClr val="tx1">
                    <a:lumMod val="95000"/>
                    <a:lumOff val="5000"/>
                  </a:schemeClr>
                </a:solidFill>
                <a:latin typeface="Book Antiqua" pitchFamily="18" charset="0"/>
                <a:ea typeface="+mn-ea"/>
                <a:cs typeface="Arial" charset="0"/>
              </a:rPr>
              <a:t>καταπράυνε</a:t>
            </a:r>
            <a:r>
              <a:rPr lang="en-US" sz="1600" b="0" i="0" dirty="0">
                <a:solidFill>
                  <a:schemeClr val="tx1">
                    <a:lumMod val="95000"/>
                    <a:lumOff val="5000"/>
                  </a:schemeClr>
                </a:solidFill>
                <a:latin typeface="Book Antiqua" pitchFamily="18" charset="0"/>
                <a:ea typeface="+mn-ea"/>
                <a:cs typeface="Arial" charset="0"/>
              </a:rPr>
              <a:t>, </a:t>
            </a:r>
            <a:r>
              <a:rPr lang="en-US" sz="1600" b="0" i="0" dirty="0" err="1">
                <a:solidFill>
                  <a:schemeClr val="tx1">
                    <a:lumMod val="95000"/>
                    <a:lumOff val="5000"/>
                  </a:schemeClr>
                </a:solidFill>
                <a:latin typeface="Book Antiqua" pitchFamily="18" charset="0"/>
                <a:ea typeface="+mn-ea"/>
                <a:cs typeface="Arial" charset="0"/>
              </a:rPr>
              <a:t>ενέπνεε</a:t>
            </a:r>
            <a:r>
              <a:rPr lang="en-US" sz="1600" b="0" i="0" dirty="0">
                <a:solidFill>
                  <a:schemeClr val="tx1">
                    <a:lumMod val="95000"/>
                    <a:lumOff val="5000"/>
                  </a:schemeClr>
                </a:solidFill>
                <a:latin typeface="Book Antiqua" pitchFamily="18" charset="0"/>
                <a:ea typeface="+mn-ea"/>
                <a:cs typeface="Arial" charset="0"/>
              </a:rPr>
              <a:t>, </a:t>
            </a:r>
            <a:r>
              <a:rPr lang="en-US" sz="1600" b="0" i="0" dirty="0" err="1">
                <a:solidFill>
                  <a:schemeClr val="tx1">
                    <a:lumMod val="95000"/>
                    <a:lumOff val="5000"/>
                  </a:schemeClr>
                </a:solidFill>
                <a:latin typeface="Book Antiqua" pitchFamily="18" charset="0"/>
                <a:ea typeface="+mn-ea"/>
                <a:cs typeface="Arial" charset="0"/>
              </a:rPr>
              <a:t>παρακινούσε</a:t>
            </a:r>
            <a:r>
              <a:rPr lang="en-US" sz="1600" b="0" i="0" dirty="0">
                <a:solidFill>
                  <a:schemeClr val="tx1">
                    <a:lumMod val="95000"/>
                    <a:lumOff val="5000"/>
                  </a:schemeClr>
                </a:solidFill>
                <a:latin typeface="Book Antiqua" pitchFamily="18" charset="0"/>
                <a:ea typeface="+mn-ea"/>
                <a:cs typeface="Arial" charset="0"/>
              </a:rPr>
              <a:t> αλλά και </a:t>
            </a:r>
            <a:r>
              <a:rPr lang="en-US" sz="1600" b="0" i="0" dirty="0" err="1">
                <a:solidFill>
                  <a:schemeClr val="tx1">
                    <a:lumMod val="95000"/>
                    <a:lumOff val="5000"/>
                  </a:schemeClr>
                </a:solidFill>
                <a:latin typeface="Book Antiqua" pitchFamily="18" charset="0"/>
                <a:ea typeface="+mn-ea"/>
                <a:cs typeface="Arial" charset="0"/>
              </a:rPr>
              <a:t>ηρεμούσε</a:t>
            </a:r>
            <a:r>
              <a:rPr lang="en-US" sz="1600" b="0" i="0" dirty="0">
                <a:solidFill>
                  <a:schemeClr val="tx1">
                    <a:lumMod val="95000"/>
                    <a:lumOff val="5000"/>
                  </a:schemeClr>
                </a:solidFill>
                <a:latin typeface="Book Antiqua" pitchFamily="18" charset="0"/>
                <a:ea typeface="+mn-ea"/>
                <a:cs typeface="Arial" charset="0"/>
              </a:rPr>
              <a:t>. </a:t>
            </a:r>
            <a:r>
              <a:rPr lang="en-US" sz="1600" b="0" i="0" dirty="0" err="1">
                <a:solidFill>
                  <a:schemeClr val="tx1">
                    <a:lumMod val="95000"/>
                    <a:lumOff val="5000"/>
                  </a:schemeClr>
                </a:solidFill>
                <a:latin typeface="Book Antiqua" pitchFamily="18" charset="0"/>
                <a:ea typeface="+mn-ea"/>
                <a:cs typeface="Arial" charset="0"/>
              </a:rPr>
              <a:t>Όλα</a:t>
            </a:r>
            <a:r>
              <a:rPr lang="en-US" sz="1600" b="0" i="0" dirty="0">
                <a:solidFill>
                  <a:schemeClr val="tx1">
                    <a:lumMod val="95000"/>
                    <a:lumOff val="5000"/>
                  </a:schemeClr>
                </a:solidFill>
                <a:latin typeface="Book Antiqua" pitchFamily="18" charset="0"/>
                <a:ea typeface="+mn-ea"/>
                <a:cs typeface="Arial" charset="0"/>
              </a:rPr>
              <a:t> τα </a:t>
            </a:r>
            <a:r>
              <a:rPr lang="en-US" sz="1600" b="0" i="0" dirty="0" err="1">
                <a:solidFill>
                  <a:schemeClr val="tx1">
                    <a:lumMod val="95000"/>
                    <a:lumOff val="5000"/>
                  </a:schemeClr>
                </a:solidFill>
                <a:latin typeface="Book Antiqua" pitchFamily="18" charset="0"/>
                <a:ea typeface="+mn-ea"/>
                <a:cs typeface="Arial" charset="0"/>
              </a:rPr>
              <a:t>παραπάνω</a:t>
            </a:r>
            <a:r>
              <a:rPr lang="en-US" sz="1600" b="0" i="0" dirty="0">
                <a:solidFill>
                  <a:schemeClr val="tx1">
                    <a:lumMod val="95000"/>
                    <a:lumOff val="5000"/>
                  </a:schemeClr>
                </a:solidFill>
                <a:latin typeface="Book Antiqua" pitchFamily="18" charset="0"/>
                <a:ea typeface="+mn-ea"/>
                <a:cs typeface="Arial" charset="0"/>
              </a:rPr>
              <a:t> </a:t>
            </a:r>
            <a:r>
              <a:rPr lang="en-US" sz="1600" b="0" i="0" dirty="0" err="1">
                <a:solidFill>
                  <a:schemeClr val="tx1">
                    <a:lumMod val="95000"/>
                    <a:lumOff val="5000"/>
                  </a:schemeClr>
                </a:solidFill>
                <a:latin typeface="Book Antiqua" pitchFamily="18" charset="0"/>
                <a:ea typeface="+mn-ea"/>
                <a:cs typeface="Arial" charset="0"/>
              </a:rPr>
              <a:t>δικαιολογούν</a:t>
            </a:r>
            <a:r>
              <a:rPr lang="en-US" sz="1600" b="0" i="0" dirty="0">
                <a:solidFill>
                  <a:schemeClr val="tx1">
                    <a:lumMod val="95000"/>
                    <a:lumOff val="5000"/>
                  </a:schemeClr>
                </a:solidFill>
                <a:latin typeface="Book Antiqua" pitchFamily="18" charset="0"/>
                <a:ea typeface="+mn-ea"/>
                <a:cs typeface="Arial" charset="0"/>
              </a:rPr>
              <a:t> τον πρωταγωνιστικό ρόλο </a:t>
            </a:r>
            <a:r>
              <a:rPr lang="en-US" sz="1600" b="0" i="0" dirty="0" err="1">
                <a:solidFill>
                  <a:schemeClr val="tx1">
                    <a:lumMod val="95000"/>
                    <a:lumOff val="5000"/>
                  </a:schemeClr>
                </a:solidFill>
                <a:latin typeface="Book Antiqua" pitchFamily="18" charset="0"/>
                <a:ea typeface="+mn-ea"/>
                <a:cs typeface="Arial" charset="0"/>
              </a:rPr>
              <a:t>που</a:t>
            </a:r>
            <a:r>
              <a:rPr lang="en-US" sz="1600" b="0" i="0" dirty="0">
                <a:solidFill>
                  <a:schemeClr val="tx1">
                    <a:lumMod val="95000"/>
                    <a:lumOff val="5000"/>
                  </a:schemeClr>
                </a:solidFill>
                <a:latin typeface="Book Antiqua" pitchFamily="18" charset="0"/>
                <a:ea typeface="+mn-ea"/>
                <a:cs typeface="Arial" charset="0"/>
              </a:rPr>
              <a:t> </a:t>
            </a:r>
            <a:r>
              <a:rPr lang="en-US" sz="1600" b="0" i="0" dirty="0" err="1">
                <a:solidFill>
                  <a:schemeClr val="tx1">
                    <a:lumMod val="95000"/>
                    <a:lumOff val="5000"/>
                  </a:schemeClr>
                </a:solidFill>
                <a:latin typeface="Book Antiqua" pitchFamily="18" charset="0"/>
                <a:ea typeface="+mn-ea"/>
                <a:cs typeface="Arial" charset="0"/>
              </a:rPr>
              <a:t>διαδραμάτιζε</a:t>
            </a:r>
            <a:r>
              <a:rPr lang="en-US" sz="1600" b="0" i="0" dirty="0">
                <a:solidFill>
                  <a:schemeClr val="tx1">
                    <a:lumMod val="95000"/>
                    <a:lumOff val="5000"/>
                  </a:schemeClr>
                </a:solidFill>
                <a:latin typeface="Book Antiqua" pitchFamily="18" charset="0"/>
                <a:ea typeface="+mn-ea"/>
                <a:cs typeface="Arial" charset="0"/>
              </a:rPr>
              <a:t> στις μεγάλες Εορτές της πόλης   </a:t>
            </a:r>
            <a:r>
              <a:rPr lang="en-US" b="0" i="0" dirty="0">
                <a:solidFill>
                  <a:schemeClr val="tx1">
                    <a:lumMod val="95000"/>
                    <a:lumOff val="5000"/>
                  </a:schemeClr>
                </a:solidFill>
                <a:latin typeface="Book Antiqua" pitchFamily="18" charset="0"/>
                <a:ea typeface="+mn-ea"/>
                <a:cs typeface="Arial" charset="0"/>
              </a:rPr>
              <a:t>ό</a:t>
            </a:r>
            <a:r>
              <a:rPr lang="en-US" sz="1600" b="0" i="0" dirty="0">
                <a:solidFill>
                  <a:schemeClr val="tx1">
                    <a:lumMod val="95000"/>
                    <a:lumOff val="5000"/>
                  </a:schemeClr>
                </a:solidFill>
                <a:latin typeface="Book Antiqua" pitchFamily="18" charset="0"/>
                <a:ea typeface="+mn-ea"/>
                <a:cs typeface="Arial" charset="0"/>
              </a:rPr>
              <a:t>που </a:t>
            </a:r>
            <a:r>
              <a:rPr lang="en-US" sz="1600" b="0" i="0" dirty="0" err="1">
                <a:solidFill>
                  <a:schemeClr val="tx1">
                    <a:lumMod val="95000"/>
                    <a:lumOff val="5000"/>
                  </a:schemeClr>
                </a:solidFill>
                <a:latin typeface="Book Antiqua" pitchFamily="18" charset="0"/>
                <a:ea typeface="+mn-ea"/>
                <a:cs typeface="Arial" charset="0"/>
              </a:rPr>
              <a:t>μουσική</a:t>
            </a:r>
            <a:r>
              <a:rPr lang="en-US" sz="1600" b="0" i="0" dirty="0">
                <a:solidFill>
                  <a:schemeClr val="tx1">
                    <a:lumMod val="95000"/>
                    <a:lumOff val="5000"/>
                  </a:schemeClr>
                </a:solidFill>
                <a:latin typeface="Book Antiqua" pitchFamily="18" charset="0"/>
                <a:ea typeface="+mn-ea"/>
                <a:cs typeface="Arial" charset="0"/>
              </a:rPr>
              <a:t>, </a:t>
            </a:r>
            <a:r>
              <a:rPr lang="en-US" sz="1600" b="0" i="0" dirty="0" err="1">
                <a:solidFill>
                  <a:schemeClr val="tx1">
                    <a:lumMod val="95000"/>
                    <a:lumOff val="5000"/>
                  </a:schemeClr>
                </a:solidFill>
                <a:latin typeface="Book Antiqua" pitchFamily="18" charset="0"/>
                <a:ea typeface="+mn-ea"/>
                <a:cs typeface="Arial" charset="0"/>
              </a:rPr>
              <a:t>άσμα</a:t>
            </a:r>
            <a:r>
              <a:rPr lang="en-US" sz="1600" b="0" i="0" dirty="0">
                <a:solidFill>
                  <a:schemeClr val="tx1">
                    <a:lumMod val="95000"/>
                    <a:lumOff val="5000"/>
                  </a:schemeClr>
                </a:solidFill>
                <a:latin typeface="Book Antiqua" pitchFamily="18" charset="0"/>
                <a:ea typeface="+mn-ea"/>
                <a:cs typeface="Arial" charset="0"/>
              </a:rPr>
              <a:t> και </a:t>
            </a:r>
            <a:r>
              <a:rPr lang="en-US" sz="1600" b="0" i="0" dirty="0" err="1">
                <a:solidFill>
                  <a:schemeClr val="tx1">
                    <a:lumMod val="95000"/>
                    <a:lumOff val="5000"/>
                  </a:schemeClr>
                </a:solidFill>
                <a:latin typeface="Book Antiqua" pitchFamily="18" charset="0"/>
                <a:ea typeface="+mn-ea"/>
                <a:cs typeface="Arial" charset="0"/>
              </a:rPr>
              <a:t>όρχηση</a:t>
            </a:r>
            <a:r>
              <a:rPr lang="en-US" sz="1600" b="0" i="0" dirty="0">
                <a:solidFill>
                  <a:schemeClr val="tx1">
                    <a:lumMod val="95000"/>
                    <a:lumOff val="5000"/>
                  </a:schemeClr>
                </a:solidFill>
                <a:latin typeface="Book Antiqua" pitchFamily="18" charset="0"/>
                <a:ea typeface="+mn-ea"/>
                <a:cs typeface="Arial" charset="0"/>
              </a:rPr>
              <a:t> ήταν άρρηκτα </a:t>
            </a:r>
            <a:r>
              <a:rPr lang="en-US" sz="1600" b="0" i="0" dirty="0" err="1">
                <a:solidFill>
                  <a:schemeClr val="tx1">
                    <a:lumMod val="95000"/>
                    <a:lumOff val="5000"/>
                  </a:schemeClr>
                </a:solidFill>
                <a:latin typeface="Book Antiqua" pitchFamily="18" charset="0"/>
                <a:ea typeface="+mn-ea"/>
                <a:cs typeface="Arial" charset="0"/>
              </a:rPr>
              <a:t>δεμένα</a:t>
            </a:r>
            <a:r>
              <a:rPr lang="en-US" sz="1600" b="0" i="0" dirty="0">
                <a:solidFill>
                  <a:schemeClr val="tx1">
                    <a:lumMod val="95000"/>
                    <a:lumOff val="5000"/>
                  </a:schemeClr>
                </a:solidFill>
                <a:latin typeface="Book Antiqua" pitchFamily="18" charset="0"/>
                <a:ea typeface="+mn-ea"/>
                <a:cs typeface="Arial" charset="0"/>
              </a:rPr>
              <a:t> με τις εκδηλώσεις </a:t>
            </a:r>
            <a:r>
              <a:rPr lang="en-US" sz="1600" b="0" i="0" dirty="0" err="1">
                <a:solidFill>
                  <a:schemeClr val="tx1">
                    <a:lumMod val="95000"/>
                    <a:lumOff val="5000"/>
                  </a:schemeClr>
                </a:solidFill>
                <a:latin typeface="Book Antiqua" pitchFamily="18" charset="0"/>
                <a:ea typeface="+mn-ea"/>
                <a:cs typeface="Arial" charset="0"/>
              </a:rPr>
              <a:t>που</a:t>
            </a:r>
            <a:r>
              <a:rPr lang="en-US" sz="1600" b="0" i="0" dirty="0">
                <a:solidFill>
                  <a:schemeClr val="tx1">
                    <a:lumMod val="95000"/>
                    <a:lumOff val="5000"/>
                  </a:schemeClr>
                </a:solidFill>
                <a:latin typeface="Book Antiqua" pitchFamily="18" charset="0"/>
                <a:ea typeface="+mn-ea"/>
                <a:cs typeface="Arial" charset="0"/>
              </a:rPr>
              <a:t> είχαν κατεξοχήν </a:t>
            </a:r>
            <a:r>
              <a:rPr lang="en-US" sz="1600" b="0" i="0" dirty="0" err="1">
                <a:solidFill>
                  <a:schemeClr val="tx1">
                    <a:lumMod val="95000"/>
                    <a:lumOff val="5000"/>
                  </a:schemeClr>
                </a:solidFill>
                <a:latin typeface="Book Antiqua" pitchFamily="18" charset="0"/>
                <a:ea typeface="+mn-ea"/>
                <a:cs typeface="Arial" charset="0"/>
              </a:rPr>
              <a:t>θρησκευτικό</a:t>
            </a:r>
            <a:r>
              <a:rPr lang="en-US" sz="1600" b="0" i="0" dirty="0">
                <a:solidFill>
                  <a:schemeClr val="tx1">
                    <a:lumMod val="95000"/>
                    <a:lumOff val="5000"/>
                  </a:schemeClr>
                </a:solidFill>
                <a:latin typeface="Book Antiqua" pitchFamily="18" charset="0"/>
                <a:ea typeface="+mn-ea"/>
                <a:cs typeface="Arial" charset="0"/>
              </a:rPr>
              <a:t> χαρακτήρα – </a:t>
            </a:r>
            <a:r>
              <a:rPr lang="en-US" sz="1600" b="0" i="0" dirty="0" err="1">
                <a:solidFill>
                  <a:schemeClr val="tx1">
                    <a:lumMod val="95000"/>
                    <a:lumOff val="5000"/>
                  </a:schemeClr>
                </a:solidFill>
                <a:latin typeface="Book Antiqua" pitchFamily="18" charset="0"/>
                <a:ea typeface="+mn-ea"/>
                <a:cs typeface="Arial" charset="0"/>
              </a:rPr>
              <a:t>π.χ</a:t>
            </a:r>
            <a:r>
              <a:rPr lang="en-US" sz="1600" b="0" i="0" dirty="0">
                <a:solidFill>
                  <a:schemeClr val="tx1">
                    <a:lumMod val="95000"/>
                    <a:lumOff val="5000"/>
                  </a:schemeClr>
                </a:solidFill>
                <a:latin typeface="Book Antiqua" pitchFamily="18" charset="0"/>
                <a:ea typeface="+mn-ea"/>
                <a:cs typeface="Arial" charset="0"/>
              </a:rPr>
              <a:t>. </a:t>
            </a:r>
            <a:r>
              <a:rPr lang="en-US" sz="1600" b="0" i="0" dirty="0" err="1">
                <a:solidFill>
                  <a:schemeClr val="tx1">
                    <a:lumMod val="95000"/>
                    <a:lumOff val="5000"/>
                  </a:schemeClr>
                </a:solidFill>
                <a:latin typeface="Book Antiqua" pitchFamily="18" charset="0"/>
                <a:ea typeface="+mn-ea"/>
                <a:cs typeface="Arial" charset="0"/>
              </a:rPr>
              <a:t>στη</a:t>
            </a:r>
            <a:r>
              <a:rPr lang="en-US" sz="1600" b="0" i="0" dirty="0">
                <a:solidFill>
                  <a:schemeClr val="tx1">
                    <a:lumMod val="95000"/>
                    <a:lumOff val="5000"/>
                  </a:schemeClr>
                </a:solidFill>
                <a:latin typeface="Book Antiqua" pitchFamily="18" charset="0"/>
                <a:ea typeface="+mn-ea"/>
                <a:cs typeface="Arial" charset="0"/>
              </a:rPr>
              <a:t> </a:t>
            </a:r>
            <a:r>
              <a:rPr lang="en-US" sz="1600" b="0" i="0" dirty="0" err="1">
                <a:solidFill>
                  <a:schemeClr val="tx1">
                    <a:lumMod val="95000"/>
                    <a:lumOff val="5000"/>
                  </a:schemeClr>
                </a:solidFill>
                <a:latin typeface="Book Antiqua" pitchFamily="18" charset="0"/>
                <a:ea typeface="+mn-ea"/>
                <a:cs typeface="Arial" charset="0"/>
              </a:rPr>
              <a:t>μεγάλη</a:t>
            </a:r>
            <a:r>
              <a:rPr lang="en-US" sz="1600" b="0" i="0" dirty="0">
                <a:solidFill>
                  <a:schemeClr val="tx1">
                    <a:lumMod val="95000"/>
                    <a:lumOff val="5000"/>
                  </a:schemeClr>
                </a:solidFill>
                <a:latin typeface="Book Antiqua" pitchFamily="18" charset="0"/>
                <a:ea typeface="+mn-ea"/>
                <a:cs typeface="Arial" charset="0"/>
              </a:rPr>
              <a:t> </a:t>
            </a:r>
            <a:r>
              <a:rPr lang="en-US" sz="1600" b="0" i="0" dirty="0" err="1">
                <a:solidFill>
                  <a:schemeClr val="tx1">
                    <a:lumMod val="95000"/>
                    <a:lumOff val="5000"/>
                  </a:schemeClr>
                </a:solidFill>
                <a:latin typeface="Book Antiqua" pitchFamily="18" charset="0"/>
                <a:ea typeface="+mn-ea"/>
                <a:cs typeface="Arial" charset="0"/>
              </a:rPr>
              <a:t>γιορτή</a:t>
            </a:r>
            <a:r>
              <a:rPr lang="en-US" sz="1600" b="0" i="0" dirty="0">
                <a:solidFill>
                  <a:schemeClr val="tx1">
                    <a:lumMod val="95000"/>
                    <a:lumOff val="5000"/>
                  </a:schemeClr>
                </a:solidFill>
                <a:latin typeface="Book Antiqua" pitchFamily="18" charset="0"/>
                <a:ea typeface="+mn-ea"/>
                <a:cs typeface="Arial" charset="0"/>
              </a:rPr>
              <a:t> των </a:t>
            </a:r>
            <a:r>
              <a:rPr lang="en-US" sz="1600" b="0" i="0" dirty="0" err="1">
                <a:solidFill>
                  <a:schemeClr val="tx1">
                    <a:lumMod val="95000"/>
                    <a:lumOff val="5000"/>
                  </a:schemeClr>
                </a:solidFill>
                <a:latin typeface="Book Antiqua" pitchFamily="18" charset="0"/>
                <a:ea typeface="+mn-ea"/>
                <a:cs typeface="Arial" charset="0"/>
              </a:rPr>
              <a:t>Παναθηναίων</a:t>
            </a:r>
            <a:r>
              <a:rPr lang="en-US" sz="1600" b="0" i="0" dirty="0">
                <a:solidFill>
                  <a:schemeClr val="tx1">
                    <a:lumMod val="95000"/>
                    <a:lumOff val="5000"/>
                  </a:schemeClr>
                </a:solidFill>
                <a:latin typeface="Book Antiqua" pitchFamily="18" charset="0"/>
                <a:ea typeface="+mn-ea"/>
                <a:cs typeface="Arial" charset="0"/>
              </a:rPr>
              <a:t> στην Αθήνα. </a:t>
            </a:r>
          </a:p>
          <a:p>
            <a:pPr defTabSz="914400" eaLnBrk="0" hangingPunct="0">
              <a:defRPr/>
            </a:pPr>
            <a:r>
              <a:rPr lang="en-US" sz="1600" b="0" i="0" dirty="0">
                <a:solidFill>
                  <a:schemeClr val="tx1">
                    <a:lumMod val="95000"/>
                    <a:lumOff val="5000"/>
                  </a:schemeClr>
                </a:solidFill>
                <a:latin typeface="Book Antiqua" pitchFamily="18" charset="0"/>
                <a:ea typeface="+mn-ea"/>
                <a:cs typeface="Arial" charset="0"/>
              </a:rPr>
              <a:t> </a:t>
            </a:r>
          </a:p>
        </p:txBody>
      </p:sp>
      <p:sp>
        <p:nvSpPr>
          <p:cNvPr id="82948" name="AutoShape 2" descr="http://www.lyravlos.gr/img/player.jpg"/>
          <p:cNvSpPr>
            <a:spLocks noChangeAspect="1" noChangeArrowheads="1"/>
          </p:cNvSpPr>
          <p:nvPr/>
        </p:nvSpPr>
        <p:spPr bwMode="auto">
          <a:xfrm>
            <a:off x="9261475" y="23813"/>
            <a:ext cx="304800" cy="304800"/>
          </a:xfrm>
          <a:prstGeom prst="rect">
            <a:avLst/>
          </a:prstGeom>
          <a:noFill/>
          <a:ln w="9525">
            <a:noFill/>
            <a:miter lim="800000"/>
            <a:headEnd/>
            <a:tailEnd/>
          </a:ln>
        </p:spPr>
        <p:txBody>
          <a:bodyPr/>
          <a:lstStyle/>
          <a:p>
            <a:pPr defTabSz="914400"/>
            <a:endParaRPr lang="el-GR" b="0" i="0">
              <a:solidFill>
                <a:schemeClr val="tx1"/>
              </a:solidFill>
              <a:latin typeface="Verdana" pitchFamily="34" charset="0"/>
            </a:endParaRPr>
          </a:p>
        </p:txBody>
      </p:sp>
      <p:pic>
        <p:nvPicPr>
          <p:cNvPr id="82949" name="8 - Εικόνα" descr="http://www.lyravlos.gr/img/player.jpg"/>
          <p:cNvPicPr>
            <a:picLocks noChangeAspect="1" noChangeArrowheads="1"/>
          </p:cNvPicPr>
          <p:nvPr/>
        </p:nvPicPr>
        <p:blipFill>
          <a:blip r:embed="rId3" cstate="print"/>
          <a:srcRect/>
          <a:stretch>
            <a:fillRect/>
          </a:stretch>
        </p:blipFill>
        <p:spPr bwMode="auto">
          <a:xfrm>
            <a:off x="5072063" y="3929063"/>
            <a:ext cx="1857375" cy="2428875"/>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500034" y="571480"/>
            <a:ext cx="8072494" cy="646331"/>
          </a:xfrm>
          <a:prstGeom prst="rect">
            <a:avLst/>
          </a:prstGeom>
        </p:spPr>
        <p:txBody>
          <a:bodyPr>
            <a:spAutoFit/>
          </a:bodyPr>
          <a:lstStyle/>
          <a:p>
            <a:pPr defTabSz="914400" fontAlgn="auto">
              <a:spcBef>
                <a:spcPts val="0"/>
              </a:spcBef>
              <a:spcAft>
                <a:spcPts val="0"/>
              </a:spcAft>
              <a:defRPr/>
            </a:pPr>
            <a:r>
              <a:rPr lang="el-GR" sz="3600" i="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a typeface="+mn-ea"/>
                <a:cs typeface="+mn-cs"/>
              </a:rPr>
              <a:t>Η Μουσική και οι άλλες Τέχνες</a:t>
            </a:r>
            <a:endParaRPr lang="en-US" sz="3600" i="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ea typeface="+mn-ea"/>
              <a:cs typeface="+mn-cs"/>
            </a:endParaRPr>
          </a:p>
        </p:txBody>
      </p:sp>
      <p:cxnSp>
        <p:nvCxnSpPr>
          <p:cNvPr id="6" name="5 - Ευθεία γραμμή σύνδεσης"/>
          <p:cNvCxnSpPr/>
          <p:nvPr/>
        </p:nvCxnSpPr>
        <p:spPr>
          <a:xfrm>
            <a:off x="428625" y="1214438"/>
            <a:ext cx="8286750" cy="0"/>
          </a:xfrm>
          <a:prstGeom prst="line">
            <a:avLst/>
          </a:prstGeom>
        </p:spPr>
        <p:style>
          <a:lnRef idx="3">
            <a:schemeClr val="accent2"/>
          </a:lnRef>
          <a:fillRef idx="0">
            <a:schemeClr val="accent2"/>
          </a:fillRef>
          <a:effectRef idx="2">
            <a:schemeClr val="accent2"/>
          </a:effectRef>
          <a:fontRef idx="minor">
            <a:schemeClr val="tx1"/>
          </a:fontRef>
        </p:style>
      </p:cxnSp>
      <p:sp>
        <p:nvSpPr>
          <p:cNvPr id="84995" name="6 - Ορθογώνιο"/>
          <p:cNvSpPr>
            <a:spLocks noChangeArrowheads="1"/>
          </p:cNvSpPr>
          <p:nvPr/>
        </p:nvSpPr>
        <p:spPr bwMode="auto">
          <a:xfrm>
            <a:off x="571500" y="1357313"/>
            <a:ext cx="8001000" cy="2586037"/>
          </a:xfrm>
          <a:prstGeom prst="rect">
            <a:avLst/>
          </a:prstGeom>
          <a:noFill/>
          <a:ln w="9525">
            <a:noFill/>
            <a:miter lim="800000"/>
            <a:headEnd/>
            <a:tailEnd/>
          </a:ln>
        </p:spPr>
        <p:txBody>
          <a:bodyPr>
            <a:spAutoFit/>
          </a:bodyPr>
          <a:lstStyle/>
          <a:p>
            <a:pPr defTabSz="914400"/>
            <a:r>
              <a:rPr lang="el-GR" b="0" i="0">
                <a:solidFill>
                  <a:schemeClr val="tx1"/>
                </a:solidFill>
                <a:latin typeface="Book Antiqua" pitchFamily="18" charset="0"/>
              </a:rPr>
              <a:t>   Στενά συνδεδεμένη με τα Μαθηματικά και τη Φιλοσοφία, η Μουσική στην</a:t>
            </a:r>
          </a:p>
          <a:p>
            <a:pPr defTabSz="914400"/>
            <a:r>
              <a:rPr lang="el-GR" b="0" i="0">
                <a:solidFill>
                  <a:schemeClr val="tx1"/>
                </a:solidFill>
                <a:latin typeface="Book Antiqua" pitchFamily="18" charset="0"/>
              </a:rPr>
              <a:t> Αρχαία Ελλάδα ήταν εύλογα ένα από τα βασικά μαθήματα στο πλαίσιο της παιδείας των νέων, ενώ η διασύνδεσή της ειδικότερα με την Ποίηση και το Θέατρο έπαιξε τεράστιο ρόλο. Πραγματικά χάρη σε αυτή διασώθηκαν στους αιώνες αριστουργήματα όπως τα Ομηρικά Έπη και οι Τραγωδίες. Πρωταγωνιστικός κυριολεκτικά ο ρόλος της Μουσικής στην Αρχαία Ελλάδα και θεμελιώδης για την ανάπτυξη και την ποικιλομορφία του Ελληνικού Πολιτισμού. Τη σημασία του αυτή επιθυμεί να αναδείξει ο Λύραυλος, αναδεικνύοντας τα αρχαία έργα με </a:t>
            </a:r>
            <a:r>
              <a:rPr lang="el-GR" b="0" i="0">
                <a:solidFill>
                  <a:schemeClr val="tx1"/>
                </a:solidFill>
                <a:latin typeface="Book Antiqua" pitchFamily="18" charset="0"/>
                <a:hlinkClick r:id="rId3" action="ppaction://hlinkfile"/>
              </a:rPr>
              <a:t>αυθεντικά μουσικά όργανα</a:t>
            </a:r>
            <a:r>
              <a:rPr lang="el-GR" b="0" i="0">
                <a:solidFill>
                  <a:schemeClr val="tx1"/>
                </a:solidFill>
                <a:latin typeface="Book Antiqua" pitchFamily="18" charset="0"/>
              </a:rPr>
              <a:t>.</a:t>
            </a:r>
            <a:endParaRPr lang="en-US" b="0" i="0">
              <a:solidFill>
                <a:schemeClr val="tx1"/>
              </a:solidFill>
              <a:latin typeface="Book Antiqua" pitchFamily="18" charset="0"/>
            </a:endParaRPr>
          </a:p>
        </p:txBody>
      </p:sp>
    </p:spTree>
  </p:cSld>
  <p:clrMapOvr>
    <a:masterClrMapping/>
  </p:clrMapOvr>
  <p:transition>
    <p:wheel spokes="8"/>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WordArt 4"/>
          <p:cNvSpPr>
            <a:spLocks noChangeArrowheads="1" noChangeShapeType="1" noTextEdit="1"/>
          </p:cNvSpPr>
          <p:nvPr/>
        </p:nvSpPr>
        <p:spPr bwMode="auto">
          <a:xfrm>
            <a:off x="539750" y="476250"/>
            <a:ext cx="8208963" cy="720725"/>
          </a:xfrm>
          <a:prstGeom prst="rect">
            <a:avLst/>
          </a:prstGeom>
        </p:spPr>
        <p:txBody>
          <a:bodyPr wrap="none" fromWordArt="1">
            <a:prstTxWarp prst="textPlain">
              <a:avLst>
                <a:gd name="adj" fmla="val 50000"/>
              </a:avLst>
            </a:prstTxWarp>
          </a:bodyPr>
          <a:lstStyle/>
          <a:p>
            <a:pPr algn="ctr"/>
            <a:r>
              <a:rPr lang="el-GR" sz="2800" kern="10">
                <a:ln w="22225">
                  <a:solidFill>
                    <a:srgbClr val="374107"/>
                  </a:solidFill>
                  <a:round/>
                  <a:headEnd/>
                  <a:tailEnd/>
                </a:ln>
                <a:solidFill>
                  <a:srgbClr val="868F0F"/>
                </a:solidFill>
                <a:latin typeface="Malgun Gothic"/>
              </a:rPr>
              <a:t>Οι γυναίκες στην αρχαία Ελλάδα</a:t>
            </a:r>
          </a:p>
        </p:txBody>
      </p:sp>
      <p:sp>
        <p:nvSpPr>
          <p:cNvPr id="87042" name="WordArt 6"/>
          <p:cNvSpPr>
            <a:spLocks noChangeArrowheads="1" noChangeShapeType="1" noTextEdit="1"/>
          </p:cNvSpPr>
          <p:nvPr/>
        </p:nvSpPr>
        <p:spPr bwMode="auto">
          <a:xfrm>
            <a:off x="1116013" y="2276475"/>
            <a:ext cx="2087562" cy="504825"/>
          </a:xfrm>
          <a:prstGeom prst="rect">
            <a:avLst/>
          </a:prstGeom>
        </p:spPr>
        <p:txBody>
          <a:bodyPr wrap="none" fromWordArt="1">
            <a:prstTxWarp prst="textPlain">
              <a:avLst>
                <a:gd name="adj" fmla="val 50000"/>
              </a:avLst>
            </a:prstTxWarp>
          </a:bodyPr>
          <a:lstStyle/>
          <a:p>
            <a:pPr algn="ctr"/>
            <a:r>
              <a:rPr lang="el-GR" sz="2000" kern="10">
                <a:ln w="22225">
                  <a:solidFill>
                    <a:srgbClr val="374107"/>
                  </a:solidFill>
                  <a:round/>
                  <a:headEnd/>
                  <a:tailEnd/>
                </a:ln>
                <a:solidFill>
                  <a:srgbClr val="868F0F"/>
                </a:solidFill>
                <a:latin typeface="Arial"/>
                <a:cs typeface="Arial"/>
              </a:rPr>
              <a:t>Οι ασχολίες </a:t>
            </a:r>
          </a:p>
        </p:txBody>
      </p:sp>
      <p:sp>
        <p:nvSpPr>
          <p:cNvPr id="87043" name="AutoShape 7"/>
          <p:cNvSpPr>
            <a:spLocks noChangeArrowheads="1"/>
          </p:cNvSpPr>
          <p:nvPr/>
        </p:nvSpPr>
        <p:spPr bwMode="auto">
          <a:xfrm>
            <a:off x="539750" y="2349500"/>
            <a:ext cx="287338" cy="287338"/>
          </a:xfrm>
          <a:custGeom>
            <a:avLst/>
            <a:gdLst>
              <a:gd name="T0" fmla="*/ 507307400 w 21600"/>
              <a:gd name="T1" fmla="*/ 0 h 21600"/>
              <a:gd name="T2" fmla="*/ 0 w 21600"/>
              <a:gd name="T3" fmla="*/ 338205750 h 21600"/>
              <a:gd name="T4" fmla="*/ 507307400 w 21600"/>
              <a:gd name="T5" fmla="*/ 676411073 h 21600"/>
              <a:gd name="T6" fmla="*/ 676411073 w 21600"/>
              <a:gd name="T7" fmla="*/ 33820575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68F0F"/>
          </a:solidFill>
          <a:ln w="9525">
            <a:solidFill>
              <a:srgbClr val="374107"/>
            </a:solidFill>
            <a:miter lim="800000"/>
            <a:headEnd/>
            <a:tailEnd/>
          </a:ln>
        </p:spPr>
        <p:txBody>
          <a:bodyPr wrap="none" anchor="ctr"/>
          <a:lstStyle/>
          <a:p>
            <a:endParaRPr lang="el-GR"/>
          </a:p>
        </p:txBody>
      </p:sp>
      <p:sp>
        <p:nvSpPr>
          <p:cNvPr id="87044" name="Line 8"/>
          <p:cNvSpPr>
            <a:spLocks noChangeShapeType="1"/>
          </p:cNvSpPr>
          <p:nvPr/>
        </p:nvSpPr>
        <p:spPr bwMode="auto">
          <a:xfrm>
            <a:off x="611188" y="1700213"/>
            <a:ext cx="3455987" cy="0"/>
          </a:xfrm>
          <a:prstGeom prst="line">
            <a:avLst/>
          </a:prstGeom>
          <a:noFill/>
          <a:ln w="19050">
            <a:solidFill>
              <a:srgbClr val="374107"/>
            </a:solidFill>
            <a:round/>
            <a:headEnd/>
            <a:tailEnd/>
          </a:ln>
        </p:spPr>
        <p:txBody>
          <a:bodyPr/>
          <a:lstStyle/>
          <a:p>
            <a:endParaRPr lang="el-GR"/>
          </a:p>
        </p:txBody>
      </p:sp>
      <p:sp>
        <p:nvSpPr>
          <p:cNvPr id="87045" name="Oval 9"/>
          <p:cNvSpPr>
            <a:spLocks noChangeArrowheads="1"/>
          </p:cNvSpPr>
          <p:nvPr/>
        </p:nvSpPr>
        <p:spPr bwMode="auto">
          <a:xfrm>
            <a:off x="4140200" y="1628775"/>
            <a:ext cx="144463" cy="144463"/>
          </a:xfrm>
          <a:prstGeom prst="ellipse">
            <a:avLst/>
          </a:prstGeom>
          <a:solidFill>
            <a:srgbClr val="868F0F"/>
          </a:solidFill>
          <a:ln w="9525">
            <a:solidFill>
              <a:srgbClr val="374107"/>
            </a:solidFill>
            <a:round/>
            <a:headEnd/>
            <a:tailEnd/>
          </a:ln>
        </p:spPr>
        <p:txBody>
          <a:bodyPr wrap="none" anchor="ctr"/>
          <a:lstStyle/>
          <a:p>
            <a:pPr>
              <a:buClr>
                <a:srgbClr val="000000"/>
              </a:buClr>
              <a:buSzPct val="100000"/>
              <a:buFont typeface="Times New Roman" pitchFamily="18" charset="0"/>
              <a:buNone/>
            </a:pPr>
            <a:endParaRPr lang="en-US"/>
          </a:p>
        </p:txBody>
      </p:sp>
      <p:sp>
        <p:nvSpPr>
          <p:cNvPr id="87046" name="Line 10"/>
          <p:cNvSpPr>
            <a:spLocks noChangeShapeType="1"/>
          </p:cNvSpPr>
          <p:nvPr/>
        </p:nvSpPr>
        <p:spPr bwMode="auto">
          <a:xfrm>
            <a:off x="4356100" y="1700213"/>
            <a:ext cx="4319588" cy="0"/>
          </a:xfrm>
          <a:prstGeom prst="line">
            <a:avLst/>
          </a:prstGeom>
          <a:noFill/>
          <a:ln w="19050">
            <a:solidFill>
              <a:srgbClr val="374107"/>
            </a:solidFill>
            <a:round/>
            <a:headEnd/>
            <a:tailEnd/>
          </a:ln>
        </p:spPr>
        <p:txBody>
          <a:bodyPr/>
          <a:lstStyle/>
          <a:p>
            <a:endParaRPr lang="el-GR"/>
          </a:p>
        </p:txBody>
      </p:sp>
      <p:sp>
        <p:nvSpPr>
          <p:cNvPr id="87047" name="AutoShape 11"/>
          <p:cNvSpPr>
            <a:spLocks noChangeArrowheads="1"/>
          </p:cNvSpPr>
          <p:nvPr/>
        </p:nvSpPr>
        <p:spPr bwMode="auto">
          <a:xfrm>
            <a:off x="539750" y="3141663"/>
            <a:ext cx="287338" cy="287337"/>
          </a:xfrm>
          <a:custGeom>
            <a:avLst/>
            <a:gdLst>
              <a:gd name="T0" fmla="*/ 507307400 w 21600"/>
              <a:gd name="T1" fmla="*/ 0 h 21600"/>
              <a:gd name="T2" fmla="*/ 0 w 21600"/>
              <a:gd name="T3" fmla="*/ 338202018 h 21600"/>
              <a:gd name="T4" fmla="*/ 507307400 w 21600"/>
              <a:gd name="T5" fmla="*/ 676401908 h 21600"/>
              <a:gd name="T6" fmla="*/ 676411073 w 21600"/>
              <a:gd name="T7" fmla="*/ 33820201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68F0F"/>
          </a:solidFill>
          <a:ln w="9525">
            <a:solidFill>
              <a:srgbClr val="374107"/>
            </a:solidFill>
            <a:miter lim="800000"/>
            <a:headEnd/>
            <a:tailEnd/>
          </a:ln>
        </p:spPr>
        <p:txBody>
          <a:bodyPr wrap="none" anchor="ctr"/>
          <a:lstStyle/>
          <a:p>
            <a:endParaRPr lang="el-GR"/>
          </a:p>
        </p:txBody>
      </p:sp>
      <p:sp>
        <p:nvSpPr>
          <p:cNvPr id="87048" name="WordArt 12"/>
          <p:cNvSpPr>
            <a:spLocks noChangeArrowheads="1" noChangeShapeType="1" noTextEdit="1"/>
          </p:cNvSpPr>
          <p:nvPr/>
        </p:nvSpPr>
        <p:spPr bwMode="auto">
          <a:xfrm>
            <a:off x="1116013" y="3068638"/>
            <a:ext cx="5688012" cy="504825"/>
          </a:xfrm>
          <a:prstGeom prst="rect">
            <a:avLst/>
          </a:prstGeom>
        </p:spPr>
        <p:txBody>
          <a:bodyPr wrap="none" fromWordArt="1">
            <a:prstTxWarp prst="textPlain">
              <a:avLst>
                <a:gd name="adj" fmla="val 50000"/>
              </a:avLst>
            </a:prstTxWarp>
          </a:bodyPr>
          <a:lstStyle/>
          <a:p>
            <a:pPr algn="ctr"/>
            <a:r>
              <a:rPr lang="el-GR" sz="2000" kern="10">
                <a:ln w="22225">
                  <a:solidFill>
                    <a:srgbClr val="374107"/>
                  </a:solidFill>
                  <a:round/>
                  <a:headEnd/>
                  <a:tailEnd/>
                </a:ln>
                <a:solidFill>
                  <a:srgbClr val="868F0F"/>
                </a:solidFill>
                <a:latin typeface="Arial"/>
                <a:cs typeface="Arial"/>
              </a:rPr>
              <a:t>Η θέση τους μεσα στην κοινωνία</a:t>
            </a:r>
          </a:p>
        </p:txBody>
      </p:sp>
      <p:sp>
        <p:nvSpPr>
          <p:cNvPr id="87049" name="AutoShape 13"/>
          <p:cNvSpPr>
            <a:spLocks noChangeArrowheads="1"/>
          </p:cNvSpPr>
          <p:nvPr/>
        </p:nvSpPr>
        <p:spPr bwMode="auto">
          <a:xfrm>
            <a:off x="539750" y="4005263"/>
            <a:ext cx="287338" cy="287337"/>
          </a:xfrm>
          <a:custGeom>
            <a:avLst/>
            <a:gdLst>
              <a:gd name="T0" fmla="*/ 507307400 w 21600"/>
              <a:gd name="T1" fmla="*/ 0 h 21600"/>
              <a:gd name="T2" fmla="*/ 0 w 21600"/>
              <a:gd name="T3" fmla="*/ 338202018 h 21600"/>
              <a:gd name="T4" fmla="*/ 507307400 w 21600"/>
              <a:gd name="T5" fmla="*/ 676401908 h 21600"/>
              <a:gd name="T6" fmla="*/ 676411073 w 21600"/>
              <a:gd name="T7" fmla="*/ 33820201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868F0F"/>
          </a:solidFill>
          <a:ln w="9525">
            <a:solidFill>
              <a:srgbClr val="374107"/>
            </a:solidFill>
            <a:miter lim="800000"/>
            <a:headEnd/>
            <a:tailEnd/>
          </a:ln>
        </p:spPr>
        <p:txBody>
          <a:bodyPr wrap="none" anchor="ctr"/>
          <a:lstStyle/>
          <a:p>
            <a:endParaRPr lang="el-GR"/>
          </a:p>
        </p:txBody>
      </p:sp>
      <p:sp>
        <p:nvSpPr>
          <p:cNvPr id="87050" name="WordArt 16"/>
          <p:cNvSpPr>
            <a:spLocks noChangeArrowheads="1" noChangeShapeType="1" noTextEdit="1"/>
          </p:cNvSpPr>
          <p:nvPr/>
        </p:nvSpPr>
        <p:spPr bwMode="auto">
          <a:xfrm>
            <a:off x="1116013" y="3933825"/>
            <a:ext cx="4032250" cy="503238"/>
          </a:xfrm>
          <a:prstGeom prst="rect">
            <a:avLst/>
          </a:prstGeom>
        </p:spPr>
        <p:txBody>
          <a:bodyPr wrap="none" fromWordArt="1">
            <a:prstTxWarp prst="textPlain">
              <a:avLst>
                <a:gd name="adj" fmla="val 50000"/>
              </a:avLst>
            </a:prstTxWarp>
          </a:bodyPr>
          <a:lstStyle/>
          <a:p>
            <a:pPr algn="ctr"/>
            <a:r>
              <a:rPr lang="el-GR" sz="2000" kern="10">
                <a:ln w="22225">
                  <a:solidFill>
                    <a:srgbClr val="374107"/>
                  </a:solidFill>
                  <a:round/>
                  <a:headEnd/>
                  <a:tailEnd/>
                </a:ln>
                <a:solidFill>
                  <a:srgbClr val="868F0F"/>
                </a:solidFill>
                <a:latin typeface="Arial"/>
                <a:cs typeface="Arial"/>
              </a:rPr>
              <a:t>Ο γάμος και οικογένεια</a:t>
            </a:r>
          </a:p>
        </p:txBody>
      </p:sp>
    </p:spTree>
  </p:cSld>
  <p:clrMapOvr>
    <a:masterClrMapping/>
  </p:clrMapOvr>
  <p:transition>
    <p:wheel spokes="8"/>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WordArt 4"/>
          <p:cNvSpPr>
            <a:spLocks noChangeArrowheads="1" noChangeShapeType="1" noTextEdit="1"/>
          </p:cNvSpPr>
          <p:nvPr/>
        </p:nvSpPr>
        <p:spPr bwMode="auto">
          <a:xfrm>
            <a:off x="2555875" y="188913"/>
            <a:ext cx="3671888" cy="720725"/>
          </a:xfrm>
          <a:prstGeom prst="rect">
            <a:avLst/>
          </a:prstGeom>
        </p:spPr>
        <p:txBody>
          <a:bodyPr wrap="none" fromWordArt="1">
            <a:prstTxWarp prst="textPlain">
              <a:avLst>
                <a:gd name="adj" fmla="val 50000"/>
              </a:avLst>
            </a:prstTxWarp>
          </a:bodyPr>
          <a:lstStyle/>
          <a:p>
            <a:pPr algn="ctr"/>
            <a:r>
              <a:rPr lang="el-GR" sz="2000" kern="10">
                <a:ln w="22225">
                  <a:solidFill>
                    <a:srgbClr val="374107"/>
                  </a:solidFill>
                  <a:round/>
                  <a:headEnd/>
                  <a:tailEnd/>
                </a:ln>
                <a:solidFill>
                  <a:srgbClr val="868F0F"/>
                </a:solidFill>
                <a:latin typeface="Arial"/>
                <a:cs typeface="Arial"/>
              </a:rPr>
              <a:t>Οι ασχολίες </a:t>
            </a:r>
          </a:p>
        </p:txBody>
      </p:sp>
      <p:sp>
        <p:nvSpPr>
          <p:cNvPr id="88066" name="Rectangle 5"/>
          <p:cNvSpPr>
            <a:spLocks noChangeArrowheads="1"/>
          </p:cNvSpPr>
          <p:nvPr/>
        </p:nvSpPr>
        <p:spPr bwMode="auto">
          <a:xfrm>
            <a:off x="1619250" y="1327150"/>
            <a:ext cx="6156325" cy="4760913"/>
          </a:xfrm>
          <a:prstGeom prst="rect">
            <a:avLst/>
          </a:prstGeom>
          <a:noFill/>
          <a:ln w="9525">
            <a:noFill/>
            <a:miter lim="800000"/>
            <a:headEnd/>
            <a:tailEnd/>
          </a:ln>
        </p:spPr>
        <p:txBody>
          <a:bodyPr anchor="ctr">
            <a:spAutoFit/>
          </a:bodyPr>
          <a:lstStyle/>
          <a:p>
            <a:pPr>
              <a:buClr>
                <a:srgbClr val="000000"/>
              </a:buClr>
              <a:buSzPct val="100000"/>
              <a:buFont typeface="Times New Roman" pitchFamily="18" charset="0"/>
              <a:buNone/>
            </a:pPr>
            <a:r>
              <a:rPr lang="el-GR">
                <a:solidFill>
                  <a:schemeClr val="tx1"/>
                </a:solidFill>
              </a:rPr>
              <a:t>Τα κορίτσια τότε μεγάλωναν στο γυναικωνίτη με την μητέρα και την τροφό τους. Όλα τα κορίτσια μάθαιναν ότι ο προορισμός τους είναι να παντρευτούν, να κάνουν παιδιά και αργότερα να ασχοληθούν με την σωστή λειτουργία του σπιτιού τους. Γι’ αυτό η μητέρα φρόντιζε να τους μάθει όλες τις δουλειές του σπιτιού, να γνέθουν, να υφαίνουν, να μαγειρεύουν και να χειρίζονται τα οικονομικά. Η ιδανική αγωγή για ένα κορίτσι ήταν να βλέπει όσο το δυνατόν λιγότερα, να ακούει όσο το δυνατόν λιγότερα και να κάνει όσο το δυνατόν λιγότερες ερωτήσεις. Από τις πιο σημαντικές ασχολίες των γυναικών ήταν το γνέσιμο και η ύφανση στον αργαλειό. Η προετοιμασία του ρουχισμού περιλάμβανε τα σκεπάσματα του κρεβατιού, τα κιλίμια για το δάπεδο, κουρτίνες και όλα τα ενδύματα της οικογένειας, τα οποία κατασκευάζονταν στο σπίτι. Κάποιες οικογένειες, μάλιστα, έπαιρναν το μαλλί από δικά τους πρόβατα, ενώ κάποιες άλλες το αγόραζαν από την αγορά.</a:t>
            </a:r>
          </a:p>
        </p:txBody>
      </p:sp>
      <p:sp>
        <p:nvSpPr>
          <p:cNvPr id="88067" name="Oval 6"/>
          <p:cNvSpPr>
            <a:spLocks noChangeArrowheads="1"/>
          </p:cNvSpPr>
          <p:nvPr/>
        </p:nvSpPr>
        <p:spPr bwMode="auto">
          <a:xfrm>
            <a:off x="1187450" y="1268413"/>
            <a:ext cx="144463" cy="144462"/>
          </a:xfrm>
          <a:prstGeom prst="ellipse">
            <a:avLst/>
          </a:prstGeom>
          <a:solidFill>
            <a:srgbClr val="868F0F"/>
          </a:solidFill>
          <a:ln w="22225">
            <a:solidFill>
              <a:srgbClr val="374107"/>
            </a:solidFill>
            <a:round/>
            <a:headEnd/>
            <a:tailEnd/>
          </a:ln>
        </p:spPr>
        <p:txBody>
          <a:bodyPr wrap="none" anchor="ctr"/>
          <a:lstStyle/>
          <a:p>
            <a:pPr>
              <a:buClr>
                <a:srgbClr val="000000"/>
              </a:buClr>
              <a:buSzPct val="100000"/>
              <a:buFont typeface="Times New Roman" pitchFamily="18" charset="0"/>
              <a:buNone/>
            </a:pPr>
            <a:endParaRPr lang="en-US"/>
          </a:p>
        </p:txBody>
      </p:sp>
    </p:spTree>
  </p:cSld>
  <p:clrMapOvr>
    <a:masterClrMapping/>
  </p:clrMapOvr>
  <p:transition>
    <p:wheel spokes="8"/>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WordArt 4"/>
          <p:cNvSpPr>
            <a:spLocks noChangeArrowheads="1" noChangeShapeType="1" noTextEdit="1"/>
          </p:cNvSpPr>
          <p:nvPr/>
        </p:nvSpPr>
        <p:spPr bwMode="auto">
          <a:xfrm>
            <a:off x="611188" y="260350"/>
            <a:ext cx="7993062" cy="720725"/>
          </a:xfrm>
          <a:prstGeom prst="rect">
            <a:avLst/>
          </a:prstGeom>
        </p:spPr>
        <p:txBody>
          <a:bodyPr wrap="none" fromWordArt="1">
            <a:prstTxWarp prst="textPlain">
              <a:avLst>
                <a:gd name="adj" fmla="val 50000"/>
              </a:avLst>
            </a:prstTxWarp>
          </a:bodyPr>
          <a:lstStyle/>
          <a:p>
            <a:pPr algn="ctr"/>
            <a:r>
              <a:rPr lang="el-GR" sz="2000" kern="10">
                <a:ln w="22225">
                  <a:solidFill>
                    <a:srgbClr val="374107"/>
                  </a:solidFill>
                  <a:round/>
                  <a:headEnd/>
                  <a:tailEnd/>
                </a:ln>
                <a:solidFill>
                  <a:srgbClr val="868F0F"/>
                </a:solidFill>
                <a:latin typeface="Arial"/>
                <a:cs typeface="Arial"/>
              </a:rPr>
              <a:t>Η θέση τους μεσα στην κοινωνία</a:t>
            </a:r>
          </a:p>
        </p:txBody>
      </p:sp>
      <p:sp>
        <p:nvSpPr>
          <p:cNvPr id="89090" name="Rectangle 5"/>
          <p:cNvSpPr>
            <a:spLocks noChangeArrowheads="1"/>
          </p:cNvSpPr>
          <p:nvPr/>
        </p:nvSpPr>
        <p:spPr bwMode="auto">
          <a:xfrm>
            <a:off x="4211638" y="1582738"/>
            <a:ext cx="4752975" cy="4664075"/>
          </a:xfrm>
          <a:prstGeom prst="rect">
            <a:avLst/>
          </a:prstGeom>
          <a:noFill/>
          <a:ln w="9525">
            <a:noFill/>
            <a:miter lim="800000"/>
            <a:headEnd/>
            <a:tailEnd/>
          </a:ln>
        </p:spPr>
        <p:txBody>
          <a:bodyPr anchor="ctr">
            <a:spAutoFit/>
          </a:bodyPr>
          <a:lstStyle/>
          <a:p>
            <a:pPr>
              <a:buClr>
                <a:srgbClr val="000000"/>
              </a:buClr>
              <a:buSzPct val="100000"/>
              <a:buFont typeface="Times New Roman" pitchFamily="18" charset="0"/>
              <a:buNone/>
            </a:pPr>
            <a:r>
              <a:rPr lang="el-GR">
                <a:solidFill>
                  <a:schemeClr val="tx1"/>
                </a:solidFill>
              </a:rPr>
              <a:t> </a:t>
            </a:r>
            <a:r>
              <a:rPr lang="el-GR" sz="2000">
                <a:solidFill>
                  <a:srgbClr val="2C3406"/>
                </a:solidFill>
              </a:rPr>
              <a:t>Στην αρχαία Ελλάδα όταν μια γυναίκα ήταν παντρεμένη, είχε σαν κηδεμόνα τον άντρα της. Όταν χήρευε περνούσε υπό την κηδεμονία του κοντινού συγγενή της ή ενός καινούργιου συζύγου, που συχνά οριζόταν από τη διαθήκη του πρώτου. Η κόρη δεν κληρονομούσε την πατρική περιουσία, παρά μόνο αν δεν είχε αδερφό και παίρνει την κληρονομιά μονάχα για να την μεταβιβάσει σ’ εκείνον που πρόκειται να την παντρευτεί. Ακόμα, τα έθιμα απαιτούν να μην βγαίνουν συχνά από το σπίτι, να δέχονται μόνο στενούς συγγενείς ή άλλες γυναίκες και μονάχα αν το επιτρέπει ο άντρας της.</a:t>
            </a:r>
          </a:p>
        </p:txBody>
      </p:sp>
      <p:sp>
        <p:nvSpPr>
          <p:cNvPr id="89091" name="Oval 6"/>
          <p:cNvSpPr>
            <a:spLocks noChangeArrowheads="1"/>
          </p:cNvSpPr>
          <p:nvPr/>
        </p:nvSpPr>
        <p:spPr bwMode="auto">
          <a:xfrm>
            <a:off x="4140200" y="1268413"/>
            <a:ext cx="144463" cy="144462"/>
          </a:xfrm>
          <a:prstGeom prst="ellipse">
            <a:avLst/>
          </a:prstGeom>
          <a:solidFill>
            <a:srgbClr val="868F0F"/>
          </a:solidFill>
          <a:ln w="22225">
            <a:solidFill>
              <a:srgbClr val="374107"/>
            </a:solidFill>
            <a:round/>
            <a:headEnd/>
            <a:tailEnd/>
          </a:ln>
        </p:spPr>
        <p:txBody>
          <a:bodyPr wrap="none" anchor="ctr"/>
          <a:lstStyle/>
          <a:p>
            <a:pPr>
              <a:buClr>
                <a:srgbClr val="000000"/>
              </a:buClr>
              <a:buSzPct val="100000"/>
              <a:buFont typeface="Times New Roman" pitchFamily="18" charset="0"/>
              <a:buNone/>
            </a:pPr>
            <a:endParaRPr lang="en-US"/>
          </a:p>
        </p:txBody>
      </p:sp>
      <p:pic>
        <p:nvPicPr>
          <p:cNvPr id="89092" name="Picture 8" descr="106956-aspasia7pj"/>
          <p:cNvPicPr>
            <a:picLocks noChangeAspect="1" noChangeArrowheads="1"/>
          </p:cNvPicPr>
          <p:nvPr/>
        </p:nvPicPr>
        <p:blipFill>
          <a:blip r:embed="rId3" cstate="print"/>
          <a:srcRect/>
          <a:stretch>
            <a:fillRect/>
          </a:stretch>
        </p:blipFill>
        <p:spPr bwMode="auto">
          <a:xfrm>
            <a:off x="611188" y="1412875"/>
            <a:ext cx="3095625" cy="4608513"/>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WordArt 6"/>
          <p:cNvSpPr>
            <a:spLocks noChangeArrowheads="1" noChangeShapeType="1" noTextEdit="1"/>
          </p:cNvSpPr>
          <p:nvPr/>
        </p:nvSpPr>
        <p:spPr bwMode="auto">
          <a:xfrm>
            <a:off x="1908175" y="476250"/>
            <a:ext cx="5472113" cy="720725"/>
          </a:xfrm>
          <a:prstGeom prst="rect">
            <a:avLst/>
          </a:prstGeom>
        </p:spPr>
        <p:txBody>
          <a:bodyPr wrap="none" fromWordArt="1">
            <a:prstTxWarp prst="textPlain">
              <a:avLst>
                <a:gd name="adj" fmla="val 50000"/>
              </a:avLst>
            </a:prstTxWarp>
          </a:bodyPr>
          <a:lstStyle/>
          <a:p>
            <a:pPr algn="ctr"/>
            <a:r>
              <a:rPr lang="el-GR" sz="2000" kern="10">
                <a:ln w="22225">
                  <a:solidFill>
                    <a:srgbClr val="374107"/>
                  </a:solidFill>
                  <a:round/>
                  <a:headEnd/>
                  <a:tailEnd/>
                </a:ln>
                <a:solidFill>
                  <a:srgbClr val="868F0F"/>
                </a:solidFill>
                <a:latin typeface="Arial"/>
                <a:cs typeface="Arial"/>
              </a:rPr>
              <a:t>Ο γάμος και οικογένεια</a:t>
            </a:r>
          </a:p>
        </p:txBody>
      </p:sp>
      <p:sp>
        <p:nvSpPr>
          <p:cNvPr id="90114" name="Text Box 7"/>
          <p:cNvSpPr txBox="1">
            <a:spLocks noChangeArrowheads="1"/>
          </p:cNvSpPr>
          <p:nvPr/>
        </p:nvSpPr>
        <p:spPr bwMode="auto">
          <a:xfrm>
            <a:off x="4356100" y="1989138"/>
            <a:ext cx="4032250" cy="3935412"/>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el-GR" sz="2800">
                <a:solidFill>
                  <a:schemeClr val="tx1"/>
                </a:solidFill>
                <a:latin typeface="Angsana New"/>
              </a:rPr>
              <a:t>  </a:t>
            </a:r>
            <a:r>
              <a:rPr lang="el-GR" sz="2800" b="0">
                <a:solidFill>
                  <a:srgbClr val="2C3406"/>
                </a:solidFill>
                <a:latin typeface="Angsana New"/>
              </a:rPr>
              <a:t>Η ηλικία για γάμο ήταν για τις γυναίκες στα δεκατέσσερα, ενώ για του άντρες στα  </a:t>
            </a:r>
            <a:r>
              <a:rPr lang="en-GB" sz="2800" b="0">
                <a:solidFill>
                  <a:srgbClr val="2C3406"/>
                </a:solidFill>
                <a:latin typeface="Arial Unicode MS" pitchFamily="34" charset="-128"/>
              </a:rPr>
              <a:t>30. </a:t>
            </a:r>
            <a:r>
              <a:rPr lang="el-GR" sz="2800" b="0">
                <a:solidFill>
                  <a:srgbClr val="2C3406"/>
                </a:solidFill>
              </a:rPr>
              <a:t>Το γάμο τους κανόνιζαν οι γονείς της νύφης και του γαμπρού και με μια γνώμη των  μελλόνυμφων.</a:t>
            </a:r>
            <a:r>
              <a:rPr lang="el-GR" sz="2800" b="0">
                <a:solidFill>
                  <a:srgbClr val="374107"/>
                </a:solidFill>
              </a:rPr>
              <a:t> </a:t>
            </a:r>
            <a:endParaRPr lang="en-GB" sz="2800" b="0">
              <a:solidFill>
                <a:srgbClr val="374107"/>
              </a:solidFill>
              <a:latin typeface="Angsana New"/>
            </a:endParaRPr>
          </a:p>
        </p:txBody>
      </p:sp>
      <p:sp>
        <p:nvSpPr>
          <p:cNvPr id="90115" name="Oval 8"/>
          <p:cNvSpPr>
            <a:spLocks noChangeArrowheads="1"/>
          </p:cNvSpPr>
          <p:nvPr/>
        </p:nvSpPr>
        <p:spPr bwMode="auto">
          <a:xfrm>
            <a:off x="4356100" y="2133600"/>
            <a:ext cx="144463" cy="144463"/>
          </a:xfrm>
          <a:prstGeom prst="ellipse">
            <a:avLst/>
          </a:prstGeom>
          <a:solidFill>
            <a:srgbClr val="868F0F"/>
          </a:solidFill>
          <a:ln w="22225">
            <a:solidFill>
              <a:srgbClr val="374107"/>
            </a:solidFill>
            <a:round/>
            <a:headEnd/>
            <a:tailEnd/>
          </a:ln>
        </p:spPr>
        <p:txBody>
          <a:bodyPr wrap="none" anchor="ctr"/>
          <a:lstStyle/>
          <a:p>
            <a:pPr>
              <a:buClr>
                <a:srgbClr val="000000"/>
              </a:buClr>
              <a:buSzPct val="100000"/>
              <a:buFont typeface="Times New Roman" pitchFamily="18" charset="0"/>
              <a:buNone/>
            </a:pPr>
            <a:endParaRPr lang="en-US"/>
          </a:p>
        </p:txBody>
      </p:sp>
      <p:pic>
        <p:nvPicPr>
          <p:cNvPr id="90116" name="Picture 10" descr="7406"/>
          <p:cNvPicPr>
            <a:picLocks noChangeAspect="1" noChangeArrowheads="1"/>
          </p:cNvPicPr>
          <p:nvPr/>
        </p:nvPicPr>
        <p:blipFill>
          <a:blip r:embed="rId3" cstate="print"/>
          <a:srcRect/>
          <a:stretch>
            <a:fillRect/>
          </a:stretch>
        </p:blipFill>
        <p:spPr bwMode="auto">
          <a:xfrm>
            <a:off x="684213" y="2349500"/>
            <a:ext cx="3429000" cy="257175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Oval 4"/>
          <p:cNvSpPr>
            <a:spLocks noChangeArrowheads="1"/>
          </p:cNvSpPr>
          <p:nvPr/>
        </p:nvSpPr>
        <p:spPr bwMode="auto">
          <a:xfrm>
            <a:off x="4211638" y="1196975"/>
            <a:ext cx="144462" cy="144463"/>
          </a:xfrm>
          <a:prstGeom prst="ellipse">
            <a:avLst/>
          </a:prstGeom>
          <a:solidFill>
            <a:srgbClr val="868F0F"/>
          </a:solidFill>
          <a:ln w="22225">
            <a:solidFill>
              <a:srgbClr val="374107"/>
            </a:solidFill>
            <a:round/>
            <a:headEnd/>
            <a:tailEnd/>
          </a:ln>
        </p:spPr>
        <p:txBody>
          <a:bodyPr wrap="none" anchor="ctr"/>
          <a:lstStyle/>
          <a:p>
            <a:pPr>
              <a:buClr>
                <a:srgbClr val="000000"/>
              </a:buClr>
              <a:buSzPct val="100000"/>
              <a:buFont typeface="Times New Roman" pitchFamily="18" charset="0"/>
              <a:buNone/>
            </a:pPr>
            <a:endParaRPr lang="en-US"/>
          </a:p>
        </p:txBody>
      </p:sp>
      <p:sp>
        <p:nvSpPr>
          <p:cNvPr id="92162" name="Text Box 5"/>
          <p:cNvSpPr txBox="1">
            <a:spLocks noChangeArrowheads="1"/>
          </p:cNvSpPr>
          <p:nvPr/>
        </p:nvSpPr>
        <p:spPr bwMode="auto">
          <a:xfrm>
            <a:off x="4211638" y="1052513"/>
            <a:ext cx="4465637" cy="4108450"/>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el-GR" sz="2400" b="0">
                <a:solidFill>
                  <a:srgbClr val="2C3406"/>
                </a:solidFill>
              </a:rPr>
              <a:t> Την προίκα την έδινε ο πατέρας της νύφης. Σε περίπτωση διαζυγίου η προίκα επιστρέφει στον πατέρα της νύφης. Οι γάμοι συνήθως γίνονταν το μήνα Γαμηλιώνα ( το σημερινό Ιανουάριο ). Η διαδικασία του γάμου κρατούσε τρεις μέρες, ενώ ανάμεσα στις προετοιμασίες ιδιαίτερη θέση είχε το λουτρό της νύφης. </a:t>
            </a:r>
            <a:endParaRPr lang="en-GB" sz="2400" b="0">
              <a:solidFill>
                <a:srgbClr val="2C3406"/>
              </a:solidFill>
            </a:endParaRPr>
          </a:p>
        </p:txBody>
      </p:sp>
      <p:pic>
        <p:nvPicPr>
          <p:cNvPr id="92163" name="Picture 7" descr="6755"/>
          <p:cNvPicPr>
            <a:picLocks noChangeAspect="1" noChangeArrowheads="1"/>
          </p:cNvPicPr>
          <p:nvPr/>
        </p:nvPicPr>
        <p:blipFill>
          <a:blip r:embed="rId3" cstate="print"/>
          <a:srcRect/>
          <a:stretch>
            <a:fillRect/>
          </a:stretch>
        </p:blipFill>
        <p:spPr bwMode="auto">
          <a:xfrm>
            <a:off x="755650" y="1916113"/>
            <a:ext cx="3429000" cy="257175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WordArt 4"/>
          <p:cNvSpPr>
            <a:spLocks noChangeArrowheads="1" noChangeShapeType="1" noTextEdit="1"/>
          </p:cNvSpPr>
          <p:nvPr/>
        </p:nvSpPr>
        <p:spPr bwMode="auto">
          <a:xfrm>
            <a:off x="684213" y="404813"/>
            <a:ext cx="7777162" cy="647700"/>
          </a:xfrm>
          <a:prstGeom prst="rect">
            <a:avLst/>
          </a:prstGeom>
        </p:spPr>
        <p:txBody>
          <a:bodyPr wrap="none" fromWordArt="1">
            <a:prstTxWarp prst="textPlain">
              <a:avLst>
                <a:gd name="adj" fmla="val 50000"/>
              </a:avLst>
            </a:prstTxWarp>
          </a:bodyPr>
          <a:lstStyle/>
          <a:p>
            <a:pPr algn="ctr"/>
            <a:r>
              <a:rPr lang="el-GR" sz="2000" kern="10">
                <a:ln w="22225">
                  <a:solidFill>
                    <a:srgbClr val="374107"/>
                  </a:solidFill>
                  <a:round/>
                  <a:headEnd/>
                  <a:tailEnd/>
                </a:ln>
                <a:solidFill>
                  <a:srgbClr val="868F0F"/>
                </a:solidFill>
                <a:latin typeface="Arial"/>
                <a:cs typeface="Arial"/>
              </a:rPr>
              <a:t>Η ιστορία της Αθήνας εν συντομία</a:t>
            </a:r>
          </a:p>
        </p:txBody>
      </p:sp>
      <p:sp>
        <p:nvSpPr>
          <p:cNvPr id="55298" name="Text Box 5"/>
          <p:cNvSpPr txBox="1">
            <a:spLocks noChangeArrowheads="1"/>
          </p:cNvSpPr>
          <p:nvPr/>
        </p:nvSpPr>
        <p:spPr bwMode="auto">
          <a:xfrm>
            <a:off x="468313" y="1341438"/>
            <a:ext cx="8496300" cy="3749675"/>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el-GR" sz="2000" b="0">
                <a:solidFill>
                  <a:srgbClr val="2C3406"/>
                </a:solidFill>
              </a:rPr>
              <a:t>Η Αθήνα είναι μία από τις αρχαιότερες ελληνικές πόλεις. Από τους πρώτους βασιλείς της ήταν ο Θησέας, ο οποίος ένωσε την Αττική και σκότωσε υο Μινώταυρο στην Κρήτη, και ο Μενεσθέας, που πολέμησε στην Τροία, στο πλευρό του Αγαμέμνονα και του Οδυσσέα. Όμως η αγαπημένη πόλη της Αθηνάς, θεάς της σοφίας και της φιλοπονίας, δεν ήταν γραφτό να κυβερνηθεί από βασιλιάδες. Ήταν το πρώτο έθνος στον κόσμο που αποτίναξε το ζυγό της βασιλικής αυθαιρεσίας, τους τυράννους και τους ευγενείς, εγκαθιδρύοντας το δημοκρατικό πολίτευμα που έχει πια διαδοθεί ευρύτατα στην Ελλάδα. Η αρχαία Αθήνα ήταν μία ευημερούσα πόλη, μια αυτοδιοικούμενη πόλη-κράτος και οι πολίτες της ήταν μικροκτηματίες, έμποροι και τεχνίτες. Όσο για την</a:t>
            </a:r>
            <a:r>
              <a:rPr lang="en-GB" sz="2000" b="0">
                <a:solidFill>
                  <a:srgbClr val="2C3406"/>
                </a:solidFill>
              </a:rPr>
              <a:t> </a:t>
            </a:r>
            <a:r>
              <a:rPr lang="el-GR" sz="2000" b="0">
                <a:solidFill>
                  <a:srgbClr val="2C3406"/>
                </a:solidFill>
              </a:rPr>
              <a:t>ανεξαρτησία της, αυτή την εγγυούνταν τα </a:t>
            </a:r>
            <a:r>
              <a:rPr lang="en-US" sz="2000" b="0">
                <a:solidFill>
                  <a:srgbClr val="2C3406"/>
                </a:solidFill>
              </a:rPr>
              <a:t>«</a:t>
            </a:r>
            <a:r>
              <a:rPr lang="el-GR" sz="2000" b="0">
                <a:solidFill>
                  <a:srgbClr val="2C3406"/>
                </a:solidFill>
              </a:rPr>
              <a:t> ξύλινα τείχη </a:t>
            </a:r>
            <a:r>
              <a:rPr lang="en-US" sz="2000" b="0">
                <a:solidFill>
                  <a:srgbClr val="2C3406"/>
                </a:solidFill>
              </a:rPr>
              <a:t>»</a:t>
            </a:r>
            <a:r>
              <a:rPr lang="el-GR" sz="2000" b="0">
                <a:solidFill>
                  <a:srgbClr val="2C3406"/>
                </a:solidFill>
              </a:rPr>
              <a:t> : τα πλοία της  </a:t>
            </a:r>
            <a:endParaRPr lang="en-GB" sz="2000" b="0">
              <a:solidFill>
                <a:srgbClr val="2C3406"/>
              </a:solidFill>
            </a:endParaRPr>
          </a:p>
        </p:txBody>
      </p:sp>
    </p:spTree>
  </p:cSld>
  <p:clrMapOvr>
    <a:masterClrMapping/>
  </p:clrMapOvr>
  <p:transition>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Oval 4"/>
          <p:cNvSpPr>
            <a:spLocks noChangeArrowheads="1"/>
          </p:cNvSpPr>
          <p:nvPr/>
        </p:nvSpPr>
        <p:spPr bwMode="auto">
          <a:xfrm>
            <a:off x="5076825" y="908050"/>
            <a:ext cx="144463" cy="144463"/>
          </a:xfrm>
          <a:prstGeom prst="ellipse">
            <a:avLst/>
          </a:prstGeom>
          <a:solidFill>
            <a:srgbClr val="868F0F"/>
          </a:solidFill>
          <a:ln w="22225">
            <a:solidFill>
              <a:srgbClr val="374107"/>
            </a:solidFill>
            <a:round/>
            <a:headEnd/>
            <a:tailEnd/>
          </a:ln>
        </p:spPr>
        <p:txBody>
          <a:bodyPr wrap="none" anchor="ctr"/>
          <a:lstStyle/>
          <a:p>
            <a:pPr>
              <a:buClr>
                <a:srgbClr val="000000"/>
              </a:buClr>
              <a:buSzPct val="100000"/>
              <a:buFont typeface="Times New Roman" pitchFamily="18" charset="0"/>
              <a:buNone/>
            </a:pPr>
            <a:endParaRPr lang="en-US"/>
          </a:p>
        </p:txBody>
      </p:sp>
      <p:sp>
        <p:nvSpPr>
          <p:cNvPr id="93186" name="Text Box 5"/>
          <p:cNvSpPr txBox="1">
            <a:spLocks noChangeArrowheads="1"/>
          </p:cNvSpPr>
          <p:nvPr/>
        </p:nvSpPr>
        <p:spPr bwMode="auto">
          <a:xfrm>
            <a:off x="5148263" y="765175"/>
            <a:ext cx="3671887" cy="5751513"/>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el-GR" sz="2000" b="0"/>
              <a:t> </a:t>
            </a:r>
            <a:r>
              <a:rPr lang="el-GR" sz="2400" b="0">
                <a:solidFill>
                  <a:srgbClr val="2C3406"/>
                </a:solidFill>
              </a:rPr>
              <a:t>Την παραμονή η νύφη συνήθιζε να αφιερώνει τα παιχνίδια της σε μία από τις θεές που προστατεύουν το γάμο     ( την Άρτεμη ή την Ήρα) και να κάνει θυσίες.</a:t>
            </a:r>
          </a:p>
          <a:p>
            <a:pPr>
              <a:spcBef>
                <a:spcPct val="50000"/>
              </a:spcBef>
              <a:buClr>
                <a:srgbClr val="000000"/>
              </a:buClr>
              <a:buSzPct val="100000"/>
              <a:buFont typeface="Times New Roman" pitchFamily="18" charset="0"/>
              <a:buNone/>
            </a:pPr>
            <a:r>
              <a:rPr lang="el-GR" sz="2400" b="0">
                <a:solidFill>
                  <a:srgbClr val="2C3406"/>
                </a:solidFill>
              </a:rPr>
              <a:t>Η τελετή του γάμου γίνεται στο σπίτι της νύφης και ολοκληρώνεται με μία πομπή συγγενών και φίλων που συνοδεύουν τους νεόνυμφους στο σπίτι του γαμπρού.</a:t>
            </a:r>
            <a:endParaRPr lang="en-GB" sz="2400" b="0">
              <a:solidFill>
                <a:srgbClr val="2C3406"/>
              </a:solidFill>
            </a:endParaRPr>
          </a:p>
        </p:txBody>
      </p:sp>
      <p:sp>
        <p:nvSpPr>
          <p:cNvPr id="93187" name="Oval 6"/>
          <p:cNvSpPr>
            <a:spLocks noChangeArrowheads="1"/>
          </p:cNvSpPr>
          <p:nvPr/>
        </p:nvSpPr>
        <p:spPr bwMode="auto">
          <a:xfrm>
            <a:off x="5003800" y="3644900"/>
            <a:ext cx="144463" cy="144463"/>
          </a:xfrm>
          <a:prstGeom prst="ellipse">
            <a:avLst/>
          </a:prstGeom>
          <a:solidFill>
            <a:srgbClr val="868F0F"/>
          </a:solidFill>
          <a:ln w="22225">
            <a:solidFill>
              <a:srgbClr val="374107"/>
            </a:solidFill>
            <a:round/>
            <a:headEnd/>
            <a:tailEnd/>
          </a:ln>
        </p:spPr>
        <p:txBody>
          <a:bodyPr wrap="none" anchor="ctr"/>
          <a:lstStyle/>
          <a:p>
            <a:pPr>
              <a:buClr>
                <a:srgbClr val="000000"/>
              </a:buClr>
              <a:buSzPct val="100000"/>
              <a:buFont typeface="Times New Roman" pitchFamily="18" charset="0"/>
              <a:buNone/>
            </a:pPr>
            <a:endParaRPr lang="en-US"/>
          </a:p>
        </p:txBody>
      </p:sp>
      <p:pic>
        <p:nvPicPr>
          <p:cNvPr id="93188" name="Picture 8" descr="825339_f520"/>
          <p:cNvPicPr>
            <a:picLocks noChangeAspect="1" noChangeArrowheads="1"/>
          </p:cNvPicPr>
          <p:nvPr/>
        </p:nvPicPr>
        <p:blipFill>
          <a:blip r:embed="rId3" cstate="print"/>
          <a:srcRect/>
          <a:stretch>
            <a:fillRect/>
          </a:stretch>
        </p:blipFill>
        <p:spPr bwMode="auto">
          <a:xfrm>
            <a:off x="539750" y="1844675"/>
            <a:ext cx="4413250" cy="2714625"/>
          </a:xfrm>
          <a:prstGeom prst="rect">
            <a:avLst/>
          </a:prstGeom>
          <a:noFill/>
          <a:ln w="9525">
            <a:noFill/>
            <a:miter lim="800000"/>
            <a:headEnd/>
            <a:tailEnd/>
          </a:ln>
        </p:spPr>
      </p:pic>
      <p:sp>
        <p:nvSpPr>
          <p:cNvPr id="93189" name="Rectangle 9"/>
          <p:cNvSpPr>
            <a:spLocks noChangeArrowheads="1"/>
          </p:cNvSpPr>
          <p:nvPr/>
        </p:nvSpPr>
        <p:spPr bwMode="auto">
          <a:xfrm>
            <a:off x="539750" y="4292600"/>
            <a:ext cx="1223963" cy="215900"/>
          </a:xfrm>
          <a:prstGeom prst="rect">
            <a:avLst/>
          </a:prstGeom>
          <a:solidFill>
            <a:schemeClr val="tx1"/>
          </a:solidFill>
          <a:ln w="9525">
            <a:solidFill>
              <a:schemeClr val="tx1"/>
            </a:solidFill>
            <a:miter lim="800000"/>
            <a:headEnd/>
            <a:tailEnd/>
          </a:ln>
        </p:spPr>
        <p:txBody>
          <a:bodyPr wrap="none" anchor="ctr"/>
          <a:lstStyle/>
          <a:p>
            <a:pPr>
              <a:buClr>
                <a:srgbClr val="000000"/>
              </a:buClr>
              <a:buSzPct val="100000"/>
              <a:buFont typeface="Times New Roman" pitchFamily="18" charset="0"/>
              <a:buNone/>
            </a:pPr>
            <a:endParaRPr lang="en-US"/>
          </a:p>
        </p:txBody>
      </p:sp>
    </p:spTree>
  </p:cSld>
  <p:clrMapOvr>
    <a:masterClrMapping/>
  </p:clrMapOvr>
  <p:transition>
    <p:wheel spokes="8"/>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WordArt 4"/>
          <p:cNvSpPr>
            <a:spLocks noChangeArrowheads="1" noChangeShapeType="1" noTextEdit="1"/>
          </p:cNvSpPr>
          <p:nvPr/>
        </p:nvSpPr>
        <p:spPr bwMode="auto">
          <a:xfrm>
            <a:off x="2411413" y="404813"/>
            <a:ext cx="4391025" cy="792162"/>
          </a:xfrm>
          <a:prstGeom prst="rect">
            <a:avLst/>
          </a:prstGeom>
        </p:spPr>
        <p:txBody>
          <a:bodyPr wrap="none" fromWordArt="1">
            <a:prstTxWarp prst="textPlain">
              <a:avLst>
                <a:gd name="adj" fmla="val 50000"/>
              </a:avLst>
            </a:prstTxWarp>
          </a:bodyPr>
          <a:lstStyle/>
          <a:p>
            <a:pPr algn="ctr"/>
            <a:r>
              <a:rPr lang="el-GR" sz="2800" kern="10">
                <a:ln w="31750">
                  <a:solidFill>
                    <a:srgbClr val="374107"/>
                  </a:solidFill>
                  <a:round/>
                  <a:headEnd/>
                  <a:tailEnd/>
                </a:ln>
                <a:solidFill>
                  <a:srgbClr val="868F0F"/>
                </a:solidFill>
                <a:latin typeface="Arial Black"/>
              </a:rPr>
              <a:t>Θρησκευτική ζωή</a:t>
            </a:r>
          </a:p>
        </p:txBody>
      </p:sp>
      <p:sp>
        <p:nvSpPr>
          <p:cNvPr id="94210" name="Line 5"/>
          <p:cNvSpPr>
            <a:spLocks noChangeShapeType="1"/>
          </p:cNvSpPr>
          <p:nvPr/>
        </p:nvSpPr>
        <p:spPr bwMode="auto">
          <a:xfrm>
            <a:off x="1187450" y="1341438"/>
            <a:ext cx="7127875" cy="0"/>
          </a:xfrm>
          <a:prstGeom prst="line">
            <a:avLst/>
          </a:prstGeom>
          <a:noFill/>
          <a:ln w="57150" cap="rnd">
            <a:solidFill>
              <a:srgbClr val="374107"/>
            </a:solidFill>
            <a:prstDash val="sysDot"/>
            <a:round/>
            <a:headEnd/>
            <a:tailEnd/>
          </a:ln>
        </p:spPr>
        <p:txBody>
          <a:bodyPr/>
          <a:lstStyle/>
          <a:p>
            <a:endParaRPr lang="el-GR"/>
          </a:p>
        </p:txBody>
      </p:sp>
      <p:sp>
        <p:nvSpPr>
          <p:cNvPr id="94211" name="Oval 6"/>
          <p:cNvSpPr>
            <a:spLocks noChangeArrowheads="1"/>
          </p:cNvSpPr>
          <p:nvPr/>
        </p:nvSpPr>
        <p:spPr bwMode="auto">
          <a:xfrm>
            <a:off x="684213" y="2349500"/>
            <a:ext cx="144462" cy="144463"/>
          </a:xfrm>
          <a:prstGeom prst="ellipse">
            <a:avLst/>
          </a:prstGeom>
          <a:solidFill>
            <a:srgbClr val="868F0F"/>
          </a:solidFill>
          <a:ln w="31750">
            <a:solidFill>
              <a:srgbClr val="374107"/>
            </a:solidFill>
            <a:round/>
            <a:headEnd/>
            <a:tailEnd/>
          </a:ln>
        </p:spPr>
        <p:txBody>
          <a:bodyPr wrap="none" anchor="ctr"/>
          <a:lstStyle/>
          <a:p>
            <a:pPr>
              <a:buClr>
                <a:srgbClr val="000000"/>
              </a:buClr>
              <a:buSzPct val="100000"/>
              <a:buFont typeface="Times New Roman" pitchFamily="18" charset="0"/>
              <a:buNone/>
            </a:pPr>
            <a:endParaRPr lang="en-US"/>
          </a:p>
        </p:txBody>
      </p:sp>
      <p:sp>
        <p:nvSpPr>
          <p:cNvPr id="94212" name="WordArt 7"/>
          <p:cNvSpPr>
            <a:spLocks noChangeArrowheads="1" noChangeShapeType="1" noTextEdit="1"/>
          </p:cNvSpPr>
          <p:nvPr/>
        </p:nvSpPr>
        <p:spPr bwMode="auto">
          <a:xfrm>
            <a:off x="1042988" y="2205038"/>
            <a:ext cx="1885950" cy="495300"/>
          </a:xfrm>
          <a:prstGeom prst="rect">
            <a:avLst/>
          </a:prstGeom>
        </p:spPr>
        <p:txBody>
          <a:bodyPr wrap="none" fromWordArt="1">
            <a:prstTxWarp prst="textPlain">
              <a:avLst>
                <a:gd name="adj" fmla="val 50000"/>
              </a:avLst>
            </a:prstTxWarp>
          </a:bodyPr>
          <a:lstStyle/>
          <a:p>
            <a:pPr algn="ctr"/>
            <a:r>
              <a:rPr lang="el-GR" sz="2800" kern="10">
                <a:ln w="25400">
                  <a:solidFill>
                    <a:srgbClr val="374107"/>
                  </a:solidFill>
                  <a:round/>
                  <a:headEnd/>
                  <a:tailEnd/>
                </a:ln>
                <a:solidFill>
                  <a:srgbClr val="868F0F"/>
                </a:solidFill>
                <a:latin typeface="Arial Black"/>
              </a:rPr>
              <a:t>Εισαγωγή</a:t>
            </a:r>
          </a:p>
        </p:txBody>
      </p:sp>
      <p:sp>
        <p:nvSpPr>
          <p:cNvPr id="94213" name="Oval 6"/>
          <p:cNvSpPr>
            <a:spLocks noChangeArrowheads="1"/>
          </p:cNvSpPr>
          <p:nvPr/>
        </p:nvSpPr>
        <p:spPr bwMode="auto">
          <a:xfrm>
            <a:off x="684213" y="3068638"/>
            <a:ext cx="144462" cy="144462"/>
          </a:xfrm>
          <a:prstGeom prst="ellipse">
            <a:avLst/>
          </a:prstGeom>
          <a:solidFill>
            <a:srgbClr val="868F0F"/>
          </a:solidFill>
          <a:ln w="31750">
            <a:solidFill>
              <a:srgbClr val="374107"/>
            </a:solidFill>
            <a:round/>
            <a:headEnd/>
            <a:tailEnd/>
          </a:ln>
        </p:spPr>
        <p:txBody>
          <a:bodyPr wrap="none" anchor="ctr"/>
          <a:lstStyle/>
          <a:p>
            <a:pPr>
              <a:buClr>
                <a:srgbClr val="000000"/>
              </a:buClr>
              <a:buSzPct val="100000"/>
              <a:buFont typeface="Times New Roman" pitchFamily="18" charset="0"/>
              <a:buNone/>
            </a:pPr>
            <a:endParaRPr lang="en-US"/>
          </a:p>
        </p:txBody>
      </p:sp>
      <p:sp>
        <p:nvSpPr>
          <p:cNvPr id="94214" name="WordArt 10"/>
          <p:cNvSpPr>
            <a:spLocks noChangeArrowheads="1" noChangeShapeType="1" noTextEdit="1"/>
          </p:cNvSpPr>
          <p:nvPr/>
        </p:nvSpPr>
        <p:spPr bwMode="auto">
          <a:xfrm>
            <a:off x="1042988" y="2924175"/>
            <a:ext cx="1390650" cy="495300"/>
          </a:xfrm>
          <a:prstGeom prst="rect">
            <a:avLst/>
          </a:prstGeom>
        </p:spPr>
        <p:txBody>
          <a:bodyPr wrap="none" fromWordArt="1">
            <a:prstTxWarp prst="textPlain">
              <a:avLst>
                <a:gd name="adj" fmla="val 50000"/>
              </a:avLst>
            </a:prstTxWarp>
          </a:bodyPr>
          <a:lstStyle/>
          <a:p>
            <a:pPr algn="ctr"/>
            <a:r>
              <a:rPr lang="el-GR" sz="2800" kern="10">
                <a:ln w="25400">
                  <a:solidFill>
                    <a:srgbClr val="374107"/>
                  </a:solidFill>
                  <a:round/>
                  <a:headEnd/>
                  <a:tailEnd/>
                </a:ln>
                <a:solidFill>
                  <a:srgbClr val="868F0F"/>
                </a:solidFill>
                <a:latin typeface="Arial Black"/>
              </a:rPr>
              <a:t>Γιορτές</a:t>
            </a:r>
          </a:p>
        </p:txBody>
      </p:sp>
      <p:sp>
        <p:nvSpPr>
          <p:cNvPr id="94215" name="Oval 6"/>
          <p:cNvSpPr>
            <a:spLocks noChangeArrowheads="1"/>
          </p:cNvSpPr>
          <p:nvPr/>
        </p:nvSpPr>
        <p:spPr bwMode="auto">
          <a:xfrm>
            <a:off x="684213" y="3716338"/>
            <a:ext cx="144462" cy="144462"/>
          </a:xfrm>
          <a:prstGeom prst="ellipse">
            <a:avLst/>
          </a:prstGeom>
          <a:solidFill>
            <a:srgbClr val="868F0F"/>
          </a:solidFill>
          <a:ln w="31750">
            <a:solidFill>
              <a:srgbClr val="374107"/>
            </a:solidFill>
            <a:round/>
            <a:headEnd/>
            <a:tailEnd/>
          </a:ln>
        </p:spPr>
        <p:txBody>
          <a:bodyPr wrap="none" anchor="ctr"/>
          <a:lstStyle/>
          <a:p>
            <a:pPr>
              <a:buClr>
                <a:srgbClr val="000000"/>
              </a:buClr>
              <a:buSzPct val="100000"/>
              <a:buFont typeface="Times New Roman" pitchFamily="18" charset="0"/>
              <a:buNone/>
            </a:pPr>
            <a:endParaRPr lang="en-US"/>
          </a:p>
        </p:txBody>
      </p:sp>
      <p:sp>
        <p:nvSpPr>
          <p:cNvPr id="94216" name="WordArt 12"/>
          <p:cNvSpPr>
            <a:spLocks noChangeArrowheads="1" noChangeShapeType="1" noTextEdit="1"/>
          </p:cNvSpPr>
          <p:nvPr/>
        </p:nvSpPr>
        <p:spPr bwMode="auto">
          <a:xfrm>
            <a:off x="1042988" y="3573463"/>
            <a:ext cx="5200650" cy="495300"/>
          </a:xfrm>
          <a:prstGeom prst="rect">
            <a:avLst/>
          </a:prstGeom>
        </p:spPr>
        <p:txBody>
          <a:bodyPr wrap="none" fromWordArt="1">
            <a:prstTxWarp prst="textPlain">
              <a:avLst>
                <a:gd name="adj" fmla="val 50000"/>
              </a:avLst>
            </a:prstTxWarp>
          </a:bodyPr>
          <a:lstStyle/>
          <a:p>
            <a:pPr algn="ctr"/>
            <a:r>
              <a:rPr lang="el-GR" sz="2800" kern="10">
                <a:ln w="25400">
                  <a:solidFill>
                    <a:srgbClr val="374107"/>
                  </a:solidFill>
                  <a:round/>
                  <a:headEnd/>
                  <a:tailEnd/>
                </a:ln>
                <a:solidFill>
                  <a:srgbClr val="868F0F"/>
                </a:solidFill>
                <a:latin typeface="Arial Black"/>
              </a:rPr>
              <a:t>Εισαγωγή για τη μυθολογία</a:t>
            </a:r>
          </a:p>
        </p:txBody>
      </p:sp>
      <p:sp>
        <p:nvSpPr>
          <p:cNvPr id="94217" name="Oval 6"/>
          <p:cNvSpPr>
            <a:spLocks noChangeArrowheads="1"/>
          </p:cNvSpPr>
          <p:nvPr/>
        </p:nvSpPr>
        <p:spPr bwMode="auto">
          <a:xfrm>
            <a:off x="684213" y="4365625"/>
            <a:ext cx="144462" cy="144463"/>
          </a:xfrm>
          <a:prstGeom prst="ellipse">
            <a:avLst/>
          </a:prstGeom>
          <a:solidFill>
            <a:srgbClr val="868F0F"/>
          </a:solidFill>
          <a:ln w="31750">
            <a:solidFill>
              <a:srgbClr val="374107"/>
            </a:solidFill>
            <a:round/>
            <a:headEnd/>
            <a:tailEnd/>
          </a:ln>
        </p:spPr>
        <p:txBody>
          <a:bodyPr wrap="none" anchor="ctr"/>
          <a:lstStyle/>
          <a:p>
            <a:pPr>
              <a:buClr>
                <a:srgbClr val="000000"/>
              </a:buClr>
              <a:buSzPct val="100000"/>
              <a:buFont typeface="Times New Roman" pitchFamily="18" charset="0"/>
              <a:buNone/>
            </a:pPr>
            <a:endParaRPr lang="en-US"/>
          </a:p>
        </p:txBody>
      </p:sp>
      <p:sp>
        <p:nvSpPr>
          <p:cNvPr id="94218" name="WordArt 14"/>
          <p:cNvSpPr>
            <a:spLocks noChangeArrowheads="1" noChangeShapeType="1" noTextEdit="1"/>
          </p:cNvSpPr>
          <p:nvPr/>
        </p:nvSpPr>
        <p:spPr bwMode="auto">
          <a:xfrm>
            <a:off x="1042988" y="4221163"/>
            <a:ext cx="2160587" cy="495300"/>
          </a:xfrm>
          <a:prstGeom prst="rect">
            <a:avLst/>
          </a:prstGeom>
        </p:spPr>
        <p:txBody>
          <a:bodyPr wrap="none" fromWordArt="1">
            <a:prstTxWarp prst="textPlain">
              <a:avLst>
                <a:gd name="adj" fmla="val 50000"/>
              </a:avLst>
            </a:prstTxWarp>
          </a:bodyPr>
          <a:lstStyle/>
          <a:p>
            <a:pPr algn="ctr"/>
            <a:r>
              <a:rPr lang="el-GR" sz="2800" kern="10">
                <a:ln w="25400">
                  <a:solidFill>
                    <a:srgbClr val="374107"/>
                  </a:solidFill>
                  <a:round/>
                  <a:headEnd/>
                  <a:tailEnd/>
                </a:ln>
                <a:solidFill>
                  <a:srgbClr val="868F0F"/>
                </a:solidFill>
                <a:latin typeface="Arial Black"/>
              </a:rPr>
              <a:t>Μυθολογία</a:t>
            </a:r>
          </a:p>
        </p:txBody>
      </p:sp>
      <p:sp>
        <p:nvSpPr>
          <p:cNvPr id="94219" name="Oval 6"/>
          <p:cNvSpPr>
            <a:spLocks noChangeArrowheads="1"/>
          </p:cNvSpPr>
          <p:nvPr/>
        </p:nvSpPr>
        <p:spPr bwMode="auto">
          <a:xfrm>
            <a:off x="684213" y="5013325"/>
            <a:ext cx="144462" cy="144463"/>
          </a:xfrm>
          <a:prstGeom prst="ellipse">
            <a:avLst/>
          </a:prstGeom>
          <a:solidFill>
            <a:srgbClr val="868F0F"/>
          </a:solidFill>
          <a:ln w="31750">
            <a:solidFill>
              <a:srgbClr val="374107"/>
            </a:solidFill>
            <a:round/>
            <a:headEnd/>
            <a:tailEnd/>
          </a:ln>
        </p:spPr>
        <p:txBody>
          <a:bodyPr wrap="none" anchor="ctr"/>
          <a:lstStyle/>
          <a:p>
            <a:pPr>
              <a:buClr>
                <a:srgbClr val="000000"/>
              </a:buClr>
              <a:buSzPct val="100000"/>
              <a:buFont typeface="Times New Roman" pitchFamily="18" charset="0"/>
              <a:buNone/>
            </a:pPr>
            <a:endParaRPr lang="en-US"/>
          </a:p>
        </p:txBody>
      </p:sp>
      <p:sp>
        <p:nvSpPr>
          <p:cNvPr id="94220" name="WordArt 16"/>
          <p:cNvSpPr>
            <a:spLocks noChangeArrowheads="1" noChangeShapeType="1" noTextEdit="1"/>
          </p:cNvSpPr>
          <p:nvPr/>
        </p:nvSpPr>
        <p:spPr bwMode="auto">
          <a:xfrm>
            <a:off x="1042988" y="4868863"/>
            <a:ext cx="6229350" cy="495300"/>
          </a:xfrm>
          <a:prstGeom prst="rect">
            <a:avLst/>
          </a:prstGeom>
        </p:spPr>
        <p:txBody>
          <a:bodyPr wrap="none" fromWordArt="1">
            <a:prstTxWarp prst="textPlain">
              <a:avLst>
                <a:gd name="adj" fmla="val 50000"/>
              </a:avLst>
            </a:prstTxWarp>
          </a:bodyPr>
          <a:lstStyle/>
          <a:p>
            <a:pPr algn="ctr"/>
            <a:r>
              <a:rPr lang="el-GR" sz="2800" kern="10">
                <a:ln w="25400">
                  <a:solidFill>
                    <a:srgbClr val="374107"/>
                  </a:solidFill>
                  <a:round/>
                  <a:headEnd/>
                  <a:tailEnd/>
                </a:ln>
                <a:solidFill>
                  <a:srgbClr val="868F0F"/>
                </a:solidFill>
                <a:latin typeface="Arial Black"/>
              </a:rPr>
              <a:t>Κοινωνικός ρόλος της θρησκείας</a:t>
            </a:r>
          </a:p>
        </p:txBody>
      </p:sp>
      <p:sp>
        <p:nvSpPr>
          <p:cNvPr id="94221" name="Oval 6"/>
          <p:cNvSpPr>
            <a:spLocks noChangeArrowheads="1"/>
          </p:cNvSpPr>
          <p:nvPr/>
        </p:nvSpPr>
        <p:spPr bwMode="auto">
          <a:xfrm>
            <a:off x="684213" y="5661025"/>
            <a:ext cx="144462" cy="144463"/>
          </a:xfrm>
          <a:prstGeom prst="ellipse">
            <a:avLst/>
          </a:prstGeom>
          <a:solidFill>
            <a:srgbClr val="868F0F"/>
          </a:solidFill>
          <a:ln w="31750">
            <a:solidFill>
              <a:srgbClr val="374107"/>
            </a:solidFill>
            <a:round/>
            <a:headEnd/>
            <a:tailEnd/>
          </a:ln>
        </p:spPr>
        <p:txBody>
          <a:bodyPr wrap="none" anchor="ctr"/>
          <a:lstStyle/>
          <a:p>
            <a:pPr>
              <a:buClr>
                <a:srgbClr val="000000"/>
              </a:buClr>
              <a:buSzPct val="100000"/>
              <a:buFont typeface="Times New Roman" pitchFamily="18" charset="0"/>
              <a:buNone/>
            </a:pPr>
            <a:endParaRPr lang="en-US"/>
          </a:p>
        </p:txBody>
      </p:sp>
      <p:sp>
        <p:nvSpPr>
          <p:cNvPr id="94222" name="WordArt 18"/>
          <p:cNvSpPr>
            <a:spLocks noChangeArrowheads="1" noChangeShapeType="1" noTextEdit="1"/>
          </p:cNvSpPr>
          <p:nvPr/>
        </p:nvSpPr>
        <p:spPr bwMode="auto">
          <a:xfrm>
            <a:off x="1042988" y="5516563"/>
            <a:ext cx="4210050" cy="495300"/>
          </a:xfrm>
          <a:prstGeom prst="rect">
            <a:avLst/>
          </a:prstGeom>
        </p:spPr>
        <p:txBody>
          <a:bodyPr wrap="none" fromWordArt="1">
            <a:prstTxWarp prst="textPlain">
              <a:avLst>
                <a:gd name="adj" fmla="val 50000"/>
              </a:avLst>
            </a:prstTxWarp>
          </a:bodyPr>
          <a:lstStyle/>
          <a:p>
            <a:pPr algn="ctr"/>
            <a:r>
              <a:rPr lang="el-GR" sz="2800" kern="10">
                <a:ln w="25400">
                  <a:solidFill>
                    <a:srgbClr val="374107"/>
                  </a:solidFill>
                  <a:round/>
                  <a:headEnd/>
                  <a:tailEnd/>
                </a:ln>
                <a:solidFill>
                  <a:srgbClr val="868F0F"/>
                </a:solidFill>
                <a:latin typeface="Arial Black"/>
              </a:rPr>
              <a:t>Οικογένεια και Φατριά</a:t>
            </a:r>
          </a:p>
        </p:txBody>
      </p:sp>
    </p:spTree>
  </p:cSld>
  <p:clrMapOvr>
    <a:masterClrMapping/>
  </p:clrMapOvr>
  <p:transition>
    <p:wheel spokes="8"/>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Oval 6"/>
          <p:cNvSpPr>
            <a:spLocks noChangeArrowheads="1"/>
          </p:cNvSpPr>
          <p:nvPr/>
        </p:nvSpPr>
        <p:spPr bwMode="auto">
          <a:xfrm>
            <a:off x="611188" y="1341438"/>
            <a:ext cx="144462" cy="144462"/>
          </a:xfrm>
          <a:prstGeom prst="ellipse">
            <a:avLst/>
          </a:prstGeom>
          <a:solidFill>
            <a:srgbClr val="868F0F"/>
          </a:solidFill>
          <a:ln w="31750">
            <a:solidFill>
              <a:srgbClr val="374107"/>
            </a:solidFill>
            <a:round/>
            <a:headEnd/>
            <a:tailEnd/>
          </a:ln>
        </p:spPr>
        <p:txBody>
          <a:bodyPr wrap="none" anchor="ctr"/>
          <a:lstStyle/>
          <a:p>
            <a:pPr>
              <a:buClr>
                <a:srgbClr val="000000"/>
              </a:buClr>
              <a:buSzPct val="100000"/>
              <a:buFont typeface="Times New Roman" pitchFamily="18" charset="0"/>
              <a:buNone/>
            </a:pPr>
            <a:endParaRPr lang="en-US"/>
          </a:p>
        </p:txBody>
      </p:sp>
      <p:sp>
        <p:nvSpPr>
          <p:cNvPr id="95234" name="WordArt 5"/>
          <p:cNvSpPr>
            <a:spLocks noChangeArrowheads="1" noChangeShapeType="1" noTextEdit="1"/>
          </p:cNvSpPr>
          <p:nvPr/>
        </p:nvSpPr>
        <p:spPr bwMode="auto">
          <a:xfrm>
            <a:off x="900113" y="1196975"/>
            <a:ext cx="7820025" cy="495300"/>
          </a:xfrm>
          <a:prstGeom prst="rect">
            <a:avLst/>
          </a:prstGeom>
        </p:spPr>
        <p:txBody>
          <a:bodyPr wrap="none" fromWordArt="1">
            <a:prstTxWarp prst="textPlain">
              <a:avLst>
                <a:gd name="adj" fmla="val 50000"/>
              </a:avLst>
            </a:prstTxWarp>
          </a:bodyPr>
          <a:lstStyle/>
          <a:p>
            <a:pPr algn="ctr"/>
            <a:r>
              <a:rPr lang="el-GR" sz="2800" kern="10">
                <a:ln w="25400">
                  <a:solidFill>
                    <a:srgbClr val="374107"/>
                  </a:solidFill>
                  <a:round/>
                  <a:headEnd/>
                  <a:tailEnd/>
                </a:ln>
                <a:solidFill>
                  <a:srgbClr val="868F0F"/>
                </a:solidFill>
                <a:latin typeface="Arial Black"/>
              </a:rPr>
              <a:t>Θρησκευτικές γιορτές έξω από την Αθήνα</a:t>
            </a:r>
          </a:p>
        </p:txBody>
      </p:sp>
      <p:sp>
        <p:nvSpPr>
          <p:cNvPr id="95235" name="Oval 6"/>
          <p:cNvSpPr>
            <a:spLocks noChangeArrowheads="1"/>
          </p:cNvSpPr>
          <p:nvPr/>
        </p:nvSpPr>
        <p:spPr bwMode="auto">
          <a:xfrm>
            <a:off x="611188" y="2205038"/>
            <a:ext cx="144462" cy="144462"/>
          </a:xfrm>
          <a:prstGeom prst="ellipse">
            <a:avLst/>
          </a:prstGeom>
          <a:solidFill>
            <a:srgbClr val="868F0F"/>
          </a:solidFill>
          <a:ln w="31750">
            <a:solidFill>
              <a:srgbClr val="374107"/>
            </a:solidFill>
            <a:round/>
            <a:headEnd/>
            <a:tailEnd/>
          </a:ln>
        </p:spPr>
        <p:txBody>
          <a:bodyPr wrap="none" anchor="ctr"/>
          <a:lstStyle/>
          <a:p>
            <a:pPr>
              <a:buClr>
                <a:srgbClr val="000000"/>
              </a:buClr>
              <a:buSzPct val="100000"/>
              <a:buFont typeface="Times New Roman" pitchFamily="18" charset="0"/>
              <a:buNone/>
            </a:pPr>
            <a:endParaRPr lang="en-US"/>
          </a:p>
        </p:txBody>
      </p:sp>
      <p:sp>
        <p:nvSpPr>
          <p:cNvPr id="95236" name="WordArt 7"/>
          <p:cNvSpPr>
            <a:spLocks noChangeArrowheads="1" noChangeShapeType="1" noTextEdit="1"/>
          </p:cNvSpPr>
          <p:nvPr/>
        </p:nvSpPr>
        <p:spPr bwMode="auto">
          <a:xfrm>
            <a:off x="900113" y="2060575"/>
            <a:ext cx="5915025" cy="495300"/>
          </a:xfrm>
          <a:prstGeom prst="rect">
            <a:avLst/>
          </a:prstGeom>
        </p:spPr>
        <p:txBody>
          <a:bodyPr wrap="none" fromWordArt="1">
            <a:prstTxWarp prst="textPlain">
              <a:avLst>
                <a:gd name="adj" fmla="val 50000"/>
              </a:avLst>
            </a:prstTxWarp>
          </a:bodyPr>
          <a:lstStyle/>
          <a:p>
            <a:pPr algn="ctr"/>
            <a:r>
              <a:rPr lang="el-GR" sz="2800" kern="10">
                <a:ln w="25400">
                  <a:solidFill>
                    <a:srgbClr val="374107"/>
                  </a:solidFill>
                  <a:round/>
                  <a:headEnd/>
                  <a:tailEnd/>
                </a:ln>
                <a:solidFill>
                  <a:srgbClr val="868F0F"/>
                </a:solidFill>
                <a:latin typeface="Arial Black"/>
              </a:rPr>
              <a:t>Τιμητικοί Αγώνες και Θρησκεία</a:t>
            </a:r>
          </a:p>
        </p:txBody>
      </p:sp>
      <p:sp>
        <p:nvSpPr>
          <p:cNvPr id="95237" name="Oval 6"/>
          <p:cNvSpPr>
            <a:spLocks noChangeArrowheads="1"/>
          </p:cNvSpPr>
          <p:nvPr/>
        </p:nvSpPr>
        <p:spPr bwMode="auto">
          <a:xfrm>
            <a:off x="611188" y="3068638"/>
            <a:ext cx="144462" cy="144462"/>
          </a:xfrm>
          <a:prstGeom prst="ellipse">
            <a:avLst/>
          </a:prstGeom>
          <a:solidFill>
            <a:srgbClr val="868F0F"/>
          </a:solidFill>
          <a:ln w="31750">
            <a:solidFill>
              <a:srgbClr val="374107"/>
            </a:solidFill>
            <a:round/>
            <a:headEnd/>
            <a:tailEnd/>
          </a:ln>
        </p:spPr>
        <p:txBody>
          <a:bodyPr wrap="none" anchor="ctr"/>
          <a:lstStyle/>
          <a:p>
            <a:pPr>
              <a:buClr>
                <a:srgbClr val="000000"/>
              </a:buClr>
              <a:buSzPct val="100000"/>
              <a:buFont typeface="Times New Roman" pitchFamily="18" charset="0"/>
              <a:buNone/>
            </a:pPr>
            <a:endParaRPr lang="en-US"/>
          </a:p>
        </p:txBody>
      </p:sp>
      <p:sp>
        <p:nvSpPr>
          <p:cNvPr id="95238" name="WordArt 9"/>
          <p:cNvSpPr>
            <a:spLocks noChangeArrowheads="1" noChangeShapeType="1" noTextEdit="1"/>
          </p:cNvSpPr>
          <p:nvPr/>
        </p:nvSpPr>
        <p:spPr bwMode="auto">
          <a:xfrm>
            <a:off x="971550" y="2924175"/>
            <a:ext cx="3181350" cy="495300"/>
          </a:xfrm>
          <a:prstGeom prst="rect">
            <a:avLst/>
          </a:prstGeom>
        </p:spPr>
        <p:txBody>
          <a:bodyPr wrap="none" fromWordArt="1">
            <a:prstTxWarp prst="textPlain">
              <a:avLst>
                <a:gd name="adj" fmla="val 50000"/>
              </a:avLst>
            </a:prstTxWarp>
          </a:bodyPr>
          <a:lstStyle/>
          <a:p>
            <a:pPr algn="ctr"/>
            <a:r>
              <a:rPr lang="el-GR" sz="2800" kern="10">
                <a:ln w="25400">
                  <a:solidFill>
                    <a:srgbClr val="374107"/>
                  </a:solidFill>
                  <a:round/>
                  <a:headEnd/>
                  <a:tailEnd/>
                </a:ln>
                <a:solidFill>
                  <a:srgbClr val="868F0F"/>
                </a:solidFill>
                <a:latin typeface="Arial Black"/>
              </a:rPr>
              <a:t>Μαντείο Δελφών</a:t>
            </a:r>
          </a:p>
        </p:txBody>
      </p:sp>
      <p:pic>
        <p:nvPicPr>
          <p:cNvPr id="95239" name="Picture 11" descr="athena_nike"/>
          <p:cNvPicPr>
            <a:picLocks noChangeAspect="1" noChangeArrowheads="1"/>
          </p:cNvPicPr>
          <p:nvPr/>
        </p:nvPicPr>
        <p:blipFill>
          <a:blip r:embed="rId3" cstate="print"/>
          <a:srcRect/>
          <a:stretch>
            <a:fillRect/>
          </a:stretch>
        </p:blipFill>
        <p:spPr bwMode="auto">
          <a:xfrm>
            <a:off x="4932363" y="2781300"/>
            <a:ext cx="3273425" cy="360045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WordArt 4"/>
          <p:cNvSpPr>
            <a:spLocks noChangeArrowheads="1" noChangeShapeType="1" noTextEdit="1"/>
          </p:cNvSpPr>
          <p:nvPr/>
        </p:nvSpPr>
        <p:spPr bwMode="auto">
          <a:xfrm>
            <a:off x="3708400" y="476250"/>
            <a:ext cx="1885950" cy="495300"/>
          </a:xfrm>
          <a:prstGeom prst="rect">
            <a:avLst/>
          </a:prstGeom>
        </p:spPr>
        <p:txBody>
          <a:bodyPr wrap="none" fromWordArt="1">
            <a:prstTxWarp prst="textPlain">
              <a:avLst>
                <a:gd name="adj" fmla="val 50000"/>
              </a:avLst>
            </a:prstTxWarp>
          </a:bodyPr>
          <a:lstStyle/>
          <a:p>
            <a:pPr algn="ctr"/>
            <a:r>
              <a:rPr lang="el-GR" sz="2800" kern="10">
                <a:ln w="25400">
                  <a:solidFill>
                    <a:srgbClr val="374107"/>
                  </a:solidFill>
                  <a:round/>
                  <a:headEnd/>
                  <a:tailEnd/>
                </a:ln>
                <a:solidFill>
                  <a:srgbClr val="868F0F"/>
                </a:solidFill>
                <a:latin typeface="Arial Black"/>
              </a:rPr>
              <a:t>Εισαγωγή</a:t>
            </a:r>
          </a:p>
        </p:txBody>
      </p:sp>
      <p:sp>
        <p:nvSpPr>
          <p:cNvPr id="96258" name="Rectangle 6"/>
          <p:cNvSpPr>
            <a:spLocks noChangeArrowheads="1"/>
          </p:cNvSpPr>
          <p:nvPr/>
        </p:nvSpPr>
        <p:spPr bwMode="auto">
          <a:xfrm>
            <a:off x="395288" y="1557338"/>
            <a:ext cx="8486775" cy="3937000"/>
          </a:xfrm>
          <a:prstGeom prst="rect">
            <a:avLst/>
          </a:prstGeom>
          <a:noFill/>
          <a:ln w="9525">
            <a:noFill/>
            <a:miter lim="800000"/>
            <a:headEnd/>
            <a:tailEnd/>
          </a:ln>
        </p:spPr>
        <p:txBody>
          <a:bodyPr anchor="ctr">
            <a:spAutoFit/>
          </a:bodyPr>
          <a:lstStyle/>
          <a:p>
            <a:pPr algn="ctr">
              <a:buClr>
                <a:srgbClr val="000000"/>
              </a:buClr>
              <a:buSzPct val="100000"/>
              <a:buFont typeface="Times New Roman" pitchFamily="18" charset="0"/>
              <a:buNone/>
              <a:tabLst>
                <a:tab pos="1257300" algn="l"/>
              </a:tabLst>
            </a:pPr>
            <a:r>
              <a:rPr lang="el-GR">
                <a:solidFill>
                  <a:schemeClr val="tx1"/>
                </a:solidFill>
              </a:rPr>
              <a:t>Οι Αρχαίοι Αθηναίοι τον </a:t>
            </a:r>
            <a:r>
              <a:rPr lang="en-US">
                <a:solidFill>
                  <a:schemeClr val="tx1"/>
                </a:solidFill>
              </a:rPr>
              <a:t>5</a:t>
            </a:r>
            <a:r>
              <a:rPr lang="el-GR">
                <a:solidFill>
                  <a:schemeClr val="tx1"/>
                </a:solidFill>
              </a:rPr>
              <a:t>ο αιώνα π.Χ ,πίστευαν στο δωδεκάθεο που αποτελούνταν από το Δία ,τον Ποσειδώνα ,την Άρτεμη , την Ήρα, τον Άρη ,την Δήμητρα ,τον Ερμή , την Αθηνά ,τον Απόλλωνα ,την Αφροδίτη , τον Διόνυσο ,και τον Ήφαιστο. Ο Έλληνας ποιητής Πίνδαρος ,τους περιέγραφε ως υπεράνθρωπους άντρες και γυναίκες ,που είχαν τις ίδιες ικανότητες και τα ίδια πάθη με τους θνητούς ,αλλά σε πολύ μεγαλύτερο βαθμό. Οι θεοί βέβαια ,σε αντίθεση με τους θνητούς ,ζούσαν αιώνια ,ήταν ανώτεροι και κρατούσαν στα χέρια τους το πεπρωμένο όλων των υπάρξεων.</a:t>
            </a:r>
          </a:p>
          <a:p>
            <a:pPr algn="ctr">
              <a:buClr>
                <a:srgbClr val="000000"/>
              </a:buClr>
              <a:buSzPct val="100000"/>
              <a:buFont typeface="Times New Roman" pitchFamily="18" charset="0"/>
              <a:buNone/>
              <a:tabLst>
                <a:tab pos="1257300" algn="l"/>
              </a:tabLst>
            </a:pPr>
            <a:r>
              <a:rPr lang="el-GR">
                <a:solidFill>
                  <a:schemeClr val="tx1"/>
                </a:solidFill>
              </a:rPr>
              <a:t>Οι Αρχαίοι Αθηναίοι ένιωθαν πολύ έντονη την ανάγκη να επικοινωνούν με τους θεούς τους .Με τις προσευχές και τις θυσίες ένιωθαν ότι έρχονται πιο κοντά τους .Για αυτό θυσίαζαν στους θεούς ζώα ή έκαναν άλλες αναίμακτες προσφορές πάνω σε υπαίθριους βωμούς .Η προσευχή ήταν πολύ σημαντική για τους θνητούς ,για να προσευχηθούν ύψωναν τα χέρια τους προς τους θεούς ,ανάλογα με το θεό στον οποίο προσεύχονταν ,στρέφονταν προς την ανατολή ή τη θάλασσα . </a:t>
            </a:r>
          </a:p>
        </p:txBody>
      </p:sp>
    </p:spTree>
  </p:cSld>
  <p:clrMapOvr>
    <a:masterClrMapping/>
  </p:clrMapOvr>
  <p:transition>
    <p:wheel spokes="8"/>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WordArt 4"/>
          <p:cNvSpPr>
            <a:spLocks noChangeArrowheads="1" noChangeShapeType="1" noTextEdit="1"/>
          </p:cNvSpPr>
          <p:nvPr/>
        </p:nvSpPr>
        <p:spPr bwMode="auto">
          <a:xfrm>
            <a:off x="3348038" y="333375"/>
            <a:ext cx="1873250" cy="574675"/>
          </a:xfrm>
          <a:prstGeom prst="rect">
            <a:avLst/>
          </a:prstGeom>
        </p:spPr>
        <p:txBody>
          <a:bodyPr wrap="none" fromWordArt="1">
            <a:prstTxWarp prst="textPlain">
              <a:avLst>
                <a:gd name="adj" fmla="val 50000"/>
              </a:avLst>
            </a:prstTxWarp>
          </a:bodyPr>
          <a:lstStyle/>
          <a:p>
            <a:pPr algn="ctr"/>
            <a:r>
              <a:rPr lang="el-GR" sz="2800" kern="10">
                <a:ln w="25400">
                  <a:solidFill>
                    <a:srgbClr val="374107"/>
                  </a:solidFill>
                  <a:round/>
                  <a:headEnd/>
                  <a:tailEnd/>
                </a:ln>
                <a:solidFill>
                  <a:srgbClr val="868F0F"/>
                </a:solidFill>
                <a:latin typeface="Arial Black"/>
              </a:rPr>
              <a:t>Γιορτές</a:t>
            </a:r>
          </a:p>
        </p:txBody>
      </p:sp>
      <p:pic>
        <p:nvPicPr>
          <p:cNvPr id="97282" name="Picture 6" descr="%CF%80%CE%B1%CE%BD%CE%B1%CE%B8%CE%B7%CE%BD%CE%B1%CE%B9%CE%B1"/>
          <p:cNvPicPr>
            <a:picLocks noChangeAspect="1" noChangeArrowheads="1"/>
          </p:cNvPicPr>
          <p:nvPr/>
        </p:nvPicPr>
        <p:blipFill>
          <a:blip r:embed="rId3" cstate="print"/>
          <a:srcRect/>
          <a:stretch>
            <a:fillRect/>
          </a:stretch>
        </p:blipFill>
        <p:spPr bwMode="auto">
          <a:xfrm>
            <a:off x="539750" y="1989138"/>
            <a:ext cx="3240088" cy="2770187"/>
          </a:xfrm>
          <a:prstGeom prst="rect">
            <a:avLst/>
          </a:prstGeom>
          <a:noFill/>
          <a:ln w="9525">
            <a:noFill/>
            <a:miter lim="800000"/>
            <a:headEnd/>
            <a:tailEnd/>
          </a:ln>
        </p:spPr>
      </p:pic>
      <p:sp>
        <p:nvSpPr>
          <p:cNvPr id="97283" name="Rectangle 7"/>
          <p:cNvSpPr>
            <a:spLocks noChangeArrowheads="1"/>
          </p:cNvSpPr>
          <p:nvPr/>
        </p:nvSpPr>
        <p:spPr bwMode="auto">
          <a:xfrm>
            <a:off x="3924300" y="1052513"/>
            <a:ext cx="4787900" cy="5584825"/>
          </a:xfrm>
          <a:prstGeom prst="rect">
            <a:avLst/>
          </a:prstGeom>
          <a:noFill/>
          <a:ln w="9525">
            <a:noFill/>
            <a:miter lim="800000"/>
            <a:headEnd/>
            <a:tailEnd/>
          </a:ln>
        </p:spPr>
        <p:txBody>
          <a:bodyPr anchor="ctr">
            <a:spAutoFit/>
          </a:bodyPr>
          <a:lstStyle/>
          <a:p>
            <a:pPr eaLnBrk="0" hangingPunct="0">
              <a:buClr>
                <a:srgbClr val="000000"/>
              </a:buClr>
              <a:buSzPct val="100000"/>
              <a:buFont typeface="Times New Roman" pitchFamily="18" charset="0"/>
              <a:buNone/>
            </a:pPr>
            <a:r>
              <a:rPr lang="el-GR">
                <a:solidFill>
                  <a:schemeClr val="tx1"/>
                </a:solidFill>
              </a:rPr>
              <a:t>Η πιο γνωστή και σημαντική γιορτή της Αθήνας ήταν τα Παναθήναια! Τα Παναθήναια ήταν προς τιμήν της θεάς Αθηνάς. Οι Αθηναίοι οργάνωναν κάθε καλοκαίρι τα Μικρά Παναθήναια και κάθε τέσσερα χρόνια τα Μεγάλα Παναθήναια που διαρκούσαν τέσσερις μέρες. Ο εορτασμός των Μεγάλων Παναθηναίων ήταν λαμπρός και μεγαλοπρεπής . Γινόταν μεγάλη γιορτή με μουσική και χορευτικές εκδηλώσεις , αθλητικούς αγώνες , αλλά και θρησκευτικές τελετές και θυσίες . Όλο το χρόνο , τέσσερις κοπέλες από καλές οικογένειες , οι εργαστίνες , ύφαιναν τον ιερό πέπλο . Ο πέπλος αυτός ήταν κίτρινος και κεντημένος με σκηνές από τη Γιγαντομαχία . Έπειτα ο πέπλος μεταφερόταν γύρω γύρω στην πόλη πάνω σε μία καρότσα με μορφή καραβιού , την οποία ακολουθούσε μια μεγαλοπρεπής, εορταστική πομπή </a:t>
            </a:r>
          </a:p>
        </p:txBody>
      </p:sp>
    </p:spTree>
  </p:cSld>
  <p:clrMapOvr>
    <a:masterClrMapping/>
  </p:clrMapOvr>
  <p:transition>
    <p:wheel spokes="8"/>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4"/>
          <p:cNvSpPr>
            <a:spLocks noChangeArrowheads="1"/>
          </p:cNvSpPr>
          <p:nvPr/>
        </p:nvSpPr>
        <p:spPr bwMode="auto">
          <a:xfrm>
            <a:off x="4211638" y="260350"/>
            <a:ext cx="4645025" cy="6408738"/>
          </a:xfrm>
          <a:prstGeom prst="rect">
            <a:avLst/>
          </a:prstGeom>
          <a:noFill/>
          <a:ln w="9525">
            <a:noFill/>
            <a:miter lim="800000"/>
            <a:headEnd/>
            <a:tailEnd/>
          </a:ln>
        </p:spPr>
        <p:txBody>
          <a:bodyPr anchor="ctr">
            <a:spAutoFit/>
          </a:bodyPr>
          <a:lstStyle/>
          <a:p>
            <a:pPr eaLnBrk="0" hangingPunct="0">
              <a:buClr>
                <a:srgbClr val="000000"/>
              </a:buClr>
              <a:buSzPct val="100000"/>
              <a:buFont typeface="Times New Roman" pitchFamily="18" charset="0"/>
              <a:buNone/>
              <a:tabLst>
                <a:tab pos="1257300" algn="l"/>
              </a:tabLst>
            </a:pPr>
            <a:r>
              <a:rPr lang="el-GR">
                <a:solidFill>
                  <a:schemeClr val="tx1"/>
                </a:solidFill>
              </a:rPr>
              <a:t>Τα μεγάλα Παναθήναια κρατούσαν τέσσερις μέρες .Κατά τη διάρκεια αυτών των ημερών διοργανώνονταν αθλητικοί αγώνες όπως, όπως αγώνες δρόμου, πυγμαχία, πένταθλο, πάλη κ.α. Γίνονταν επίσης και μουσικές εκδηλώσεις ,στο περίφημο ωδείο, που είχε κτίσει ο Περικλής. Η πιο σπουδαία μέρα απ’ όλες ήταν η τελευταία, που γινόταν η μεγάλη πομπή του ιερού πέπλου προς την ακρόπολη. Η πομπή ξεκινούσε από το Δίπυλο κοντά στο Κεραμεικό και προχωρώντας μέσα στην Αγορά κατέληγε στους πρόποδες της Ακρόπολης. Άλλες γιορτές ήταν τα Μεγάλα Διονύσια, μια πολυήμερη γιορτή προς τιμήν του Διονύσου. Τα Ανθεστήρια ήταν ακόμα μια γιορτή και τέλος τα Ελευσίνια, γιορτή αφιερωμένη στη Δήμητρα και στη κόρη της Περσεφόνη, γιορταζόταν στις αρχές Οκτωβρίου. Πομπή με προσκυνητές ξεκινούσε από την Αθήνα και κατέληγε στο ιερό της Δήμητρας στην Ελευσίνα, όπου εκεί τελούνταν τα Ελευσίνια μυστήρια.</a:t>
            </a:r>
          </a:p>
        </p:txBody>
      </p:sp>
      <p:pic>
        <p:nvPicPr>
          <p:cNvPr id="98306" name="Picture 6" descr="350px-Greek_vase_with_runners_at_the_panathenaic_games_530_bC"/>
          <p:cNvPicPr>
            <a:picLocks noChangeAspect="1" noChangeArrowheads="1"/>
          </p:cNvPicPr>
          <p:nvPr/>
        </p:nvPicPr>
        <p:blipFill>
          <a:blip r:embed="rId3" cstate="print"/>
          <a:srcRect/>
          <a:stretch>
            <a:fillRect/>
          </a:stretch>
        </p:blipFill>
        <p:spPr bwMode="auto">
          <a:xfrm>
            <a:off x="250825" y="1700213"/>
            <a:ext cx="3960813" cy="2897187"/>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WordArt 4"/>
          <p:cNvSpPr>
            <a:spLocks noChangeArrowheads="1" noChangeShapeType="1" noTextEdit="1"/>
          </p:cNvSpPr>
          <p:nvPr/>
        </p:nvSpPr>
        <p:spPr bwMode="auto">
          <a:xfrm>
            <a:off x="2195513" y="404813"/>
            <a:ext cx="5200650" cy="495300"/>
          </a:xfrm>
          <a:prstGeom prst="rect">
            <a:avLst/>
          </a:prstGeom>
        </p:spPr>
        <p:txBody>
          <a:bodyPr wrap="none" fromWordArt="1">
            <a:prstTxWarp prst="textPlain">
              <a:avLst>
                <a:gd name="adj" fmla="val 50000"/>
              </a:avLst>
            </a:prstTxWarp>
          </a:bodyPr>
          <a:lstStyle/>
          <a:p>
            <a:pPr algn="ctr"/>
            <a:r>
              <a:rPr lang="el-GR" sz="2800" kern="10">
                <a:ln w="25400">
                  <a:solidFill>
                    <a:srgbClr val="374107"/>
                  </a:solidFill>
                  <a:round/>
                  <a:headEnd/>
                  <a:tailEnd/>
                </a:ln>
                <a:solidFill>
                  <a:srgbClr val="868F0F"/>
                </a:solidFill>
                <a:latin typeface="Arial Black"/>
              </a:rPr>
              <a:t>Εισαγωγή για τη μυθολογία</a:t>
            </a:r>
          </a:p>
        </p:txBody>
      </p:sp>
      <p:sp>
        <p:nvSpPr>
          <p:cNvPr id="99330" name="Rectangle 5"/>
          <p:cNvSpPr>
            <a:spLocks noChangeArrowheads="1"/>
          </p:cNvSpPr>
          <p:nvPr/>
        </p:nvSpPr>
        <p:spPr bwMode="auto">
          <a:xfrm>
            <a:off x="4500563" y="1557338"/>
            <a:ext cx="4256087" cy="4486275"/>
          </a:xfrm>
          <a:prstGeom prst="rect">
            <a:avLst/>
          </a:prstGeom>
          <a:noFill/>
          <a:ln w="9525">
            <a:noFill/>
            <a:miter lim="800000"/>
            <a:headEnd/>
            <a:tailEnd/>
          </a:ln>
        </p:spPr>
        <p:txBody>
          <a:bodyPr anchor="ctr">
            <a:spAutoFit/>
          </a:bodyPr>
          <a:lstStyle/>
          <a:p>
            <a:pPr eaLnBrk="0" hangingPunct="0">
              <a:buClr>
                <a:srgbClr val="000000"/>
              </a:buClr>
              <a:buSzPct val="100000"/>
              <a:buFont typeface="Times New Roman" pitchFamily="18" charset="0"/>
              <a:buNone/>
            </a:pPr>
            <a:r>
              <a:rPr lang="el-GR">
                <a:solidFill>
                  <a:schemeClr val="tx1"/>
                </a:solidFill>
              </a:rPr>
              <a:t>Η ελληνική θρησκεία ,έχοντας από την αρχή σαν περίβλημα τη μυθολογία ,δε θα μπορούσε να αποσπαστεί από αυτήν χωρίς να καταστραφεί και η ίδια. Πραγματικά ,η μυθολογία ήταν συνδεμένη με τη λατρεία με τον πιο στενό τρόπο , ήταν η ερμηνεία της και η δικαίωσή της. Δεν εξηγούσε βέβαια πάντα την αληθινή ουσία της ,γιατί πολύ συχνά ,το πρωταρχικό νόημα των πατροπαράδοτων τελετών είχαν χαθεί ,και οι αφηγήσεις που σχετίζονταν με την καταγωγή τους ήταν μονάχα έντεχνα επινοήματα που είχαν σαν σκοπό να ικανοποιήσουν την περιέργεια των πιστών. </a:t>
            </a:r>
          </a:p>
        </p:txBody>
      </p:sp>
      <p:pic>
        <p:nvPicPr>
          <p:cNvPr id="99331" name="Picture 7" descr="theoi"/>
          <p:cNvPicPr>
            <a:picLocks noChangeAspect="1" noChangeArrowheads="1"/>
          </p:cNvPicPr>
          <p:nvPr/>
        </p:nvPicPr>
        <p:blipFill>
          <a:blip r:embed="rId3" cstate="print"/>
          <a:srcRect/>
          <a:stretch>
            <a:fillRect/>
          </a:stretch>
        </p:blipFill>
        <p:spPr bwMode="auto">
          <a:xfrm>
            <a:off x="323850" y="1916113"/>
            <a:ext cx="4176713" cy="32893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WordArt 4"/>
          <p:cNvSpPr>
            <a:spLocks noChangeArrowheads="1" noChangeShapeType="1" noTextEdit="1"/>
          </p:cNvSpPr>
          <p:nvPr/>
        </p:nvSpPr>
        <p:spPr bwMode="auto">
          <a:xfrm>
            <a:off x="3203575" y="404813"/>
            <a:ext cx="2735263" cy="576262"/>
          </a:xfrm>
          <a:prstGeom prst="rect">
            <a:avLst/>
          </a:prstGeom>
        </p:spPr>
        <p:txBody>
          <a:bodyPr wrap="none" fromWordArt="1">
            <a:prstTxWarp prst="textPlain">
              <a:avLst>
                <a:gd name="adj" fmla="val 50000"/>
              </a:avLst>
            </a:prstTxWarp>
          </a:bodyPr>
          <a:lstStyle/>
          <a:p>
            <a:pPr algn="ctr"/>
            <a:r>
              <a:rPr lang="el-GR" sz="2800" kern="10">
                <a:ln w="25400">
                  <a:solidFill>
                    <a:srgbClr val="374107"/>
                  </a:solidFill>
                  <a:round/>
                  <a:headEnd/>
                  <a:tailEnd/>
                </a:ln>
                <a:solidFill>
                  <a:srgbClr val="868F0F"/>
                </a:solidFill>
                <a:latin typeface="Arial Black"/>
              </a:rPr>
              <a:t>Μυθολογία</a:t>
            </a:r>
          </a:p>
        </p:txBody>
      </p:sp>
      <p:sp>
        <p:nvSpPr>
          <p:cNvPr id="100354" name="Rectangle 5"/>
          <p:cNvSpPr>
            <a:spLocks noChangeArrowheads="1"/>
          </p:cNvSpPr>
          <p:nvPr/>
        </p:nvSpPr>
        <p:spPr bwMode="auto">
          <a:xfrm>
            <a:off x="4140200" y="1125538"/>
            <a:ext cx="4643438" cy="5470525"/>
          </a:xfrm>
          <a:prstGeom prst="rect">
            <a:avLst/>
          </a:prstGeom>
          <a:noFill/>
          <a:ln w="9525">
            <a:noFill/>
            <a:miter lim="800000"/>
            <a:headEnd/>
            <a:tailEnd/>
          </a:ln>
        </p:spPr>
        <p:txBody>
          <a:bodyPr anchor="ctr">
            <a:spAutoFit/>
          </a:bodyPr>
          <a:lstStyle/>
          <a:p>
            <a:pPr eaLnBrk="0" hangingPunct="0">
              <a:buClr>
                <a:srgbClr val="000000"/>
              </a:buClr>
              <a:buSzPct val="100000"/>
              <a:buFont typeface="Times New Roman" pitchFamily="18" charset="0"/>
              <a:buNone/>
            </a:pPr>
            <a:r>
              <a:rPr lang="el-GR" sz="1600">
                <a:solidFill>
                  <a:schemeClr val="tx1"/>
                </a:solidFill>
              </a:rPr>
              <a:t>Οι μύθοι και οι παραδόσεις μπορεί να μην αναφέρονται σε πραγματικά γεγονότα , όμως , μας δίνουν πληροφορίες για τις αντιλήψεις των ανθρώπων της μακρινής εκείνης εποχής. Ο πιο σπουδαίος μύθος ήταν αυτός που αναφερόταν στη διαμάχη του Ποσειδώνα και της Αθηνάς για την προστασία της Αθήνας. Λέγεται, λοιπόν ,ότι οι δύο θεοί τσακώνονταν συνεχώς για τη μικρή πόλη, που είχε απλωθεί γύρω από το βράχο της Ακρόπολης .Παρουσιάστηκαν λοιπόν στο βασιλιά της Αθήνας ,τον Κέκροπα ,που ήταν μισός άνθρωπος και μισός φίδι και του πρόσφεραν από ένα δώρο για το λαό της πόλης .Η Αθηνά κάρφωσε το δόρυ της στη γη και στο σημείο αυτό βλάστησε μια ελιά. Εξήγησε στο λαό ότι χαρίζει την ελιά στην πόλη για τους καρπούς και το ξύλο της . Ο Ποσειδώνας χτύπησε με την τρίαινά του το βράχο και από το άνοιγμα άρχισε να αναβλύζει αλμυρό νερό .Πετάχτηκε από εκεί ένα άσπρο άλογο .Υποσχέθηκε στο λαό ότι θα τους κάνει άρχοντες της θάλασσας και ότι οι στρατιώτες τους θα νικούν στους πολέμους </a:t>
            </a:r>
          </a:p>
        </p:txBody>
      </p:sp>
      <p:pic>
        <p:nvPicPr>
          <p:cNvPr id="100355" name="Picture 7" descr="athina13"/>
          <p:cNvPicPr>
            <a:picLocks noChangeAspect="1" noChangeArrowheads="1"/>
          </p:cNvPicPr>
          <p:nvPr/>
        </p:nvPicPr>
        <p:blipFill>
          <a:blip r:embed="rId3" cstate="print"/>
          <a:srcRect/>
          <a:stretch>
            <a:fillRect/>
          </a:stretch>
        </p:blipFill>
        <p:spPr bwMode="auto">
          <a:xfrm>
            <a:off x="539750" y="981075"/>
            <a:ext cx="3575050" cy="5616575"/>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4"/>
          <p:cNvSpPr>
            <a:spLocks noChangeArrowheads="1"/>
          </p:cNvSpPr>
          <p:nvPr/>
        </p:nvSpPr>
        <p:spPr bwMode="auto">
          <a:xfrm>
            <a:off x="755650" y="549275"/>
            <a:ext cx="7342188" cy="1465263"/>
          </a:xfrm>
          <a:prstGeom prst="rect">
            <a:avLst/>
          </a:prstGeom>
          <a:noFill/>
          <a:ln w="9525">
            <a:noFill/>
            <a:miter lim="800000"/>
            <a:headEnd/>
            <a:tailEnd/>
          </a:ln>
        </p:spPr>
        <p:txBody>
          <a:bodyPr anchor="ctr">
            <a:spAutoFit/>
          </a:bodyPr>
          <a:lstStyle/>
          <a:p>
            <a:pPr eaLnBrk="0" hangingPunct="0">
              <a:buClr>
                <a:srgbClr val="000000"/>
              </a:buClr>
              <a:buSzPct val="100000"/>
              <a:buFont typeface="Times New Roman" pitchFamily="18" charset="0"/>
              <a:buNone/>
            </a:pPr>
            <a:r>
              <a:rPr lang="el-GR">
                <a:solidFill>
                  <a:schemeClr val="tx1"/>
                </a:solidFill>
              </a:rPr>
              <a:t>Ο λαός της Αθήνας προτίμησε το δώρο της Αθηνάς γιατί ήταν ένα δώρο ειρήνης και δουλείας, αντίθετα, με αυτό του Ποσειδώνα που το μόνο  που θα έφερνε ήταν ο πόλεμος και η καταστροφή.Η διαμάχη αυτή της Αθηνάς και του Ποσειδώνα απεικονίζεται στο δυτικό αέτωμα του Παρθενώνα.</a:t>
            </a:r>
          </a:p>
        </p:txBody>
      </p:sp>
      <p:pic>
        <p:nvPicPr>
          <p:cNvPr id="101378" name="Picture 6" descr="aetomata_big"/>
          <p:cNvPicPr>
            <a:picLocks noChangeAspect="1" noChangeArrowheads="1"/>
          </p:cNvPicPr>
          <p:nvPr/>
        </p:nvPicPr>
        <p:blipFill>
          <a:blip r:embed="rId3" cstate="print"/>
          <a:srcRect t="11880" b="48167"/>
          <a:stretch>
            <a:fillRect/>
          </a:stretch>
        </p:blipFill>
        <p:spPr bwMode="auto">
          <a:xfrm>
            <a:off x="323850" y="2924175"/>
            <a:ext cx="8561388" cy="2486025"/>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WordArt 4"/>
          <p:cNvSpPr>
            <a:spLocks noChangeArrowheads="1" noChangeShapeType="1" noTextEdit="1"/>
          </p:cNvSpPr>
          <p:nvPr/>
        </p:nvSpPr>
        <p:spPr bwMode="auto">
          <a:xfrm>
            <a:off x="1476375" y="476250"/>
            <a:ext cx="6229350" cy="495300"/>
          </a:xfrm>
          <a:prstGeom prst="rect">
            <a:avLst/>
          </a:prstGeom>
        </p:spPr>
        <p:txBody>
          <a:bodyPr wrap="none" fromWordArt="1">
            <a:prstTxWarp prst="textPlain">
              <a:avLst>
                <a:gd name="adj" fmla="val 50000"/>
              </a:avLst>
            </a:prstTxWarp>
          </a:bodyPr>
          <a:lstStyle/>
          <a:p>
            <a:pPr algn="ctr"/>
            <a:r>
              <a:rPr lang="el-GR" sz="2800" kern="10">
                <a:ln w="25400">
                  <a:solidFill>
                    <a:srgbClr val="374107"/>
                  </a:solidFill>
                  <a:round/>
                  <a:headEnd/>
                  <a:tailEnd/>
                </a:ln>
                <a:solidFill>
                  <a:srgbClr val="868F0F"/>
                </a:solidFill>
                <a:latin typeface="Arial Black"/>
              </a:rPr>
              <a:t>Κοινωνικός ρόλος της θρησκείας</a:t>
            </a:r>
          </a:p>
        </p:txBody>
      </p:sp>
      <p:sp>
        <p:nvSpPr>
          <p:cNvPr id="102402" name="Rectangle 5"/>
          <p:cNvSpPr>
            <a:spLocks noChangeArrowheads="1"/>
          </p:cNvSpPr>
          <p:nvPr/>
        </p:nvSpPr>
        <p:spPr bwMode="auto">
          <a:xfrm>
            <a:off x="611188" y="1268413"/>
            <a:ext cx="7970837" cy="915987"/>
          </a:xfrm>
          <a:prstGeom prst="rect">
            <a:avLst/>
          </a:prstGeom>
          <a:noFill/>
          <a:ln w="9525">
            <a:noFill/>
            <a:miter lim="800000"/>
            <a:headEnd/>
            <a:tailEnd/>
          </a:ln>
        </p:spPr>
        <p:txBody>
          <a:bodyPr anchor="ctr">
            <a:spAutoFit/>
          </a:bodyPr>
          <a:lstStyle/>
          <a:p>
            <a:pPr eaLnBrk="0" hangingPunct="0">
              <a:buClr>
                <a:srgbClr val="000000"/>
              </a:buClr>
              <a:buSzPct val="100000"/>
              <a:buFont typeface="Times New Roman" pitchFamily="18" charset="0"/>
              <a:buNone/>
              <a:tabLst>
                <a:tab pos="1257300" algn="l"/>
              </a:tabLst>
            </a:pPr>
            <a:r>
              <a:rPr lang="el-GR">
                <a:solidFill>
                  <a:schemeClr val="tx1"/>
                </a:solidFill>
              </a:rPr>
              <a:t>Η κυριότερη αξία αυτής της θρησκείας, από την άποψη πολιτισμού, συνιστάται όχι τόσο στα πνευματικά εφόδια που μπορούσε να προσφέρει στα άτομα, όσο στον κοινωνικό ρόλο.</a:t>
            </a:r>
          </a:p>
        </p:txBody>
      </p:sp>
      <p:sp>
        <p:nvSpPr>
          <p:cNvPr id="102403" name="WordArt 6"/>
          <p:cNvSpPr>
            <a:spLocks noChangeArrowheads="1" noChangeShapeType="1" noTextEdit="1"/>
          </p:cNvSpPr>
          <p:nvPr/>
        </p:nvSpPr>
        <p:spPr bwMode="auto">
          <a:xfrm>
            <a:off x="2195513" y="2349500"/>
            <a:ext cx="4210050" cy="495300"/>
          </a:xfrm>
          <a:prstGeom prst="rect">
            <a:avLst/>
          </a:prstGeom>
        </p:spPr>
        <p:txBody>
          <a:bodyPr wrap="none" fromWordArt="1">
            <a:prstTxWarp prst="textPlain">
              <a:avLst>
                <a:gd name="adj" fmla="val 50000"/>
              </a:avLst>
            </a:prstTxWarp>
          </a:bodyPr>
          <a:lstStyle/>
          <a:p>
            <a:pPr algn="ctr"/>
            <a:r>
              <a:rPr lang="el-GR" sz="2800" kern="10">
                <a:ln w="25400">
                  <a:solidFill>
                    <a:srgbClr val="374107"/>
                  </a:solidFill>
                  <a:round/>
                  <a:headEnd/>
                  <a:tailEnd/>
                </a:ln>
                <a:solidFill>
                  <a:srgbClr val="868F0F"/>
                </a:solidFill>
                <a:latin typeface="Arial Black"/>
              </a:rPr>
              <a:t>Οικογένεια και Φατριά</a:t>
            </a:r>
          </a:p>
        </p:txBody>
      </p:sp>
      <p:sp>
        <p:nvSpPr>
          <p:cNvPr id="102404" name="Rectangle 7"/>
          <p:cNvSpPr>
            <a:spLocks noChangeArrowheads="1"/>
          </p:cNvSpPr>
          <p:nvPr/>
        </p:nvSpPr>
        <p:spPr bwMode="auto">
          <a:xfrm>
            <a:off x="179388" y="2997200"/>
            <a:ext cx="8964612" cy="3387725"/>
          </a:xfrm>
          <a:prstGeom prst="rect">
            <a:avLst/>
          </a:prstGeom>
          <a:noFill/>
          <a:ln w="9525">
            <a:noFill/>
            <a:miter lim="800000"/>
            <a:headEnd/>
            <a:tailEnd/>
          </a:ln>
        </p:spPr>
        <p:txBody>
          <a:bodyPr anchor="ctr">
            <a:spAutoFit/>
          </a:bodyPr>
          <a:lstStyle/>
          <a:p>
            <a:pPr eaLnBrk="0" hangingPunct="0">
              <a:buClr>
                <a:srgbClr val="000000"/>
              </a:buClr>
              <a:buSzPct val="100000"/>
              <a:buFont typeface="Times New Roman" pitchFamily="18" charset="0"/>
              <a:buNone/>
              <a:tabLst>
                <a:tab pos="1257300" algn="l"/>
              </a:tabLst>
            </a:pPr>
            <a:r>
              <a:rPr lang="el-GR">
                <a:solidFill>
                  <a:schemeClr val="tx1"/>
                </a:solidFill>
              </a:rPr>
              <a:t>Στην Ελλάδα κάθε σπίτι ήταν χώρος ιερός, μια και είχε ένα βωμό, μια λατρεία και έναν ιερέα. Αυτός ο βωμός ήταν η εστία, όπου τιμούσαν με σπουδές και προσφορές τη θεά Εστία, ο βωμός αυτός είχε τεθεί αποκλειστικά κάτω από την προστασία του Εφεστίου Δία. Εκεί ακριβώς ήταν το ιερό της οικογένειας. Ο πατέρας ήταν ιερέας της και μονάχα τα μέλη της οικογένειας μετείχαν σ’ αυτή τη λατρεία. Όλοι μαζί απέδιδαν τιμές στον Κτήσιο Δία, θείο προστάτη της οικογενειακής ιδιοκτησίας στους προγόνους, κάπου - κάπου στον Ήφαιστο το θεό της φωτιάς και όλοι οι Ίωνες , στον Πατρώο Απόλλωνα. Η θρησκεία λοιπόν καθιέρωνε τις αμοιβαίες σχέσεις τους, δηλαδή τα δικαιώματα και τα καθήκοντα που είχαν σαν μέλη μιας οικογένειας. Η φατρία, ένωση συγγενικών οικογενειών ή θεωρουμένων συγγενικών, ήταν αρχικά ένα στοιχείο της οργάνωσης της πόλης και ταυτόχρονα μια θρησκευτική ομάδα. Τον </a:t>
            </a:r>
            <a:r>
              <a:rPr lang="en-US">
                <a:solidFill>
                  <a:schemeClr val="tx1"/>
                </a:solidFill>
              </a:rPr>
              <a:t>5</a:t>
            </a:r>
            <a:r>
              <a:rPr lang="el-GR">
                <a:solidFill>
                  <a:schemeClr val="tx1"/>
                </a:solidFill>
              </a:rPr>
              <a:t>ο αιώνα στην Αθήνα τουλάχιστον, είχε διατηρήσει μονάχα το θρησκευτικό της χαρακτήρα.</a:t>
            </a:r>
          </a:p>
        </p:txBody>
      </p:sp>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WordArt 1"/>
          <p:cNvSpPr>
            <a:spLocks noChangeArrowheads="1" noChangeShapeType="1" noTextEdit="1"/>
          </p:cNvSpPr>
          <p:nvPr/>
        </p:nvSpPr>
        <p:spPr bwMode="auto">
          <a:xfrm>
            <a:off x="1116013" y="404813"/>
            <a:ext cx="6500812" cy="1143000"/>
          </a:xfrm>
          <a:prstGeom prst="rect">
            <a:avLst/>
          </a:prstGeom>
        </p:spPr>
        <p:txBody>
          <a:bodyPr wrap="none" fromWordArt="1">
            <a:prstTxWarp prst="textPlain">
              <a:avLst>
                <a:gd name="adj" fmla="val 50000"/>
              </a:avLst>
            </a:prstTxWarp>
          </a:bodyPr>
          <a:lstStyle/>
          <a:p>
            <a:pPr algn="ctr"/>
            <a:r>
              <a:rPr lang="el-GR" sz="3600" kern="10">
                <a:ln w="3240">
                  <a:solidFill>
                    <a:srgbClr val="FFFFFF"/>
                  </a:solidFill>
                  <a:miter lim="800000"/>
                  <a:headEnd/>
                  <a:tailEnd/>
                </a:ln>
                <a:solidFill>
                  <a:srgbClr val="CCD2D2">
                    <a:alpha val="58038"/>
                  </a:srgbClr>
                </a:solidFill>
                <a:effectLst>
                  <a:outerShdw dist="17819" dir="2700000" algn="ctr" rotWithShape="0">
                    <a:srgbClr val="000000">
                      <a:alpha val="80011"/>
                    </a:srgbClr>
                  </a:outerShdw>
                </a:effectLst>
                <a:latin typeface="Arial Black"/>
              </a:rPr>
              <a:t>Το αρχαίο θέατρο</a:t>
            </a:r>
          </a:p>
        </p:txBody>
      </p:sp>
      <p:pic>
        <p:nvPicPr>
          <p:cNvPr id="56322" name="Picture 3"/>
          <p:cNvPicPr>
            <a:picLocks noChangeAspect="1" noChangeArrowheads="1"/>
          </p:cNvPicPr>
          <p:nvPr/>
        </p:nvPicPr>
        <p:blipFill>
          <a:blip r:embed="rId3" cstate="print"/>
          <a:srcRect/>
          <a:stretch>
            <a:fillRect/>
          </a:stretch>
        </p:blipFill>
        <p:spPr bwMode="auto">
          <a:xfrm>
            <a:off x="1116013" y="1773238"/>
            <a:ext cx="4824412" cy="404812"/>
          </a:xfrm>
          <a:prstGeom prst="rect">
            <a:avLst/>
          </a:prstGeom>
          <a:noFill/>
          <a:ln w="9525">
            <a:noFill/>
            <a:round/>
            <a:headEnd/>
            <a:tailEnd/>
          </a:ln>
        </p:spPr>
      </p:pic>
      <p:sp>
        <p:nvSpPr>
          <p:cNvPr id="56323" name="WordArt 9"/>
          <p:cNvSpPr>
            <a:spLocks noChangeArrowheads="1" noChangeShapeType="1" noTextEdit="1"/>
          </p:cNvSpPr>
          <p:nvPr/>
        </p:nvSpPr>
        <p:spPr bwMode="auto">
          <a:xfrm>
            <a:off x="1042988" y="2636838"/>
            <a:ext cx="1368425" cy="287337"/>
          </a:xfrm>
          <a:prstGeom prst="rect">
            <a:avLst/>
          </a:prstGeom>
        </p:spPr>
        <p:txBody>
          <a:bodyPr wrap="none" fromWordArt="1">
            <a:prstTxWarp prst="textPlain">
              <a:avLst>
                <a:gd name="adj" fmla="val 50000"/>
              </a:avLst>
            </a:prstTxWarp>
          </a:bodyPr>
          <a:lstStyle/>
          <a:p>
            <a:pPr algn="ctr"/>
            <a:r>
              <a:rPr lang="el-GR" sz="2000" kern="10">
                <a:ln w="9360">
                  <a:solidFill>
                    <a:srgbClr val="000000"/>
                  </a:solidFill>
                  <a:miter lim="800000"/>
                  <a:headEnd/>
                  <a:tailEnd/>
                </a:ln>
                <a:solidFill>
                  <a:srgbClr val="CCD2D2"/>
                </a:solidFill>
                <a:latin typeface="Microsoft Sans Serif"/>
                <a:cs typeface="Microsoft Sans Serif"/>
              </a:rPr>
              <a:t>Αισχύλος</a:t>
            </a:r>
          </a:p>
        </p:txBody>
      </p:sp>
      <p:sp>
        <p:nvSpPr>
          <p:cNvPr id="56324" name="WordArt 10"/>
          <p:cNvSpPr>
            <a:spLocks noChangeArrowheads="1" noChangeShapeType="1" noTextEdit="1"/>
          </p:cNvSpPr>
          <p:nvPr/>
        </p:nvSpPr>
        <p:spPr bwMode="auto">
          <a:xfrm>
            <a:off x="3276600" y="2636838"/>
            <a:ext cx="1368425" cy="287337"/>
          </a:xfrm>
          <a:prstGeom prst="rect">
            <a:avLst/>
          </a:prstGeom>
        </p:spPr>
        <p:txBody>
          <a:bodyPr wrap="none" fromWordArt="1">
            <a:prstTxWarp prst="textPlain">
              <a:avLst>
                <a:gd name="adj" fmla="val 50000"/>
              </a:avLst>
            </a:prstTxWarp>
          </a:bodyPr>
          <a:lstStyle/>
          <a:p>
            <a:pPr algn="ctr"/>
            <a:r>
              <a:rPr lang="el-GR" sz="2000" kern="10">
                <a:ln w="9360">
                  <a:solidFill>
                    <a:srgbClr val="000000"/>
                  </a:solidFill>
                  <a:miter lim="800000"/>
                  <a:headEnd/>
                  <a:tailEnd/>
                </a:ln>
                <a:solidFill>
                  <a:srgbClr val="CCD2D2"/>
                </a:solidFill>
                <a:latin typeface="Microsoft Sans Serif"/>
                <a:cs typeface="Microsoft Sans Serif"/>
              </a:rPr>
              <a:t>Σοφοκλής</a:t>
            </a:r>
          </a:p>
        </p:txBody>
      </p:sp>
      <p:sp>
        <p:nvSpPr>
          <p:cNvPr id="56325" name="WordArt 11"/>
          <p:cNvSpPr>
            <a:spLocks noChangeArrowheads="1" noChangeShapeType="1" noTextEdit="1"/>
          </p:cNvSpPr>
          <p:nvPr/>
        </p:nvSpPr>
        <p:spPr bwMode="auto">
          <a:xfrm>
            <a:off x="5292725" y="2636838"/>
            <a:ext cx="1296988" cy="287337"/>
          </a:xfrm>
          <a:prstGeom prst="rect">
            <a:avLst/>
          </a:prstGeom>
        </p:spPr>
        <p:txBody>
          <a:bodyPr wrap="none" fromWordArt="1">
            <a:prstTxWarp prst="textPlain">
              <a:avLst>
                <a:gd name="adj" fmla="val 50000"/>
              </a:avLst>
            </a:prstTxWarp>
          </a:bodyPr>
          <a:lstStyle/>
          <a:p>
            <a:pPr algn="ctr"/>
            <a:r>
              <a:rPr lang="el-GR" sz="2000" kern="10">
                <a:ln w="9360">
                  <a:solidFill>
                    <a:srgbClr val="000000"/>
                  </a:solidFill>
                  <a:miter lim="800000"/>
                  <a:headEnd/>
                  <a:tailEnd/>
                </a:ln>
                <a:solidFill>
                  <a:srgbClr val="CCD2D2"/>
                </a:solidFill>
                <a:latin typeface="Microsoft Sans Serif"/>
                <a:cs typeface="Microsoft Sans Serif"/>
              </a:rPr>
              <a:t>Ευριπίδης</a:t>
            </a:r>
          </a:p>
        </p:txBody>
      </p:sp>
      <p:sp>
        <p:nvSpPr>
          <p:cNvPr id="56326" name="WordArt 16"/>
          <p:cNvSpPr>
            <a:spLocks noChangeArrowheads="1" noChangeShapeType="1" noTextEdit="1"/>
          </p:cNvSpPr>
          <p:nvPr/>
        </p:nvSpPr>
        <p:spPr bwMode="auto">
          <a:xfrm>
            <a:off x="1258888" y="3860800"/>
            <a:ext cx="2449512" cy="400050"/>
          </a:xfrm>
          <a:prstGeom prst="rect">
            <a:avLst/>
          </a:prstGeom>
        </p:spPr>
        <p:txBody>
          <a:bodyPr wrap="none" fromWordArt="1">
            <a:prstTxWarp prst="textPlain">
              <a:avLst>
                <a:gd name="adj" fmla="val 50000"/>
              </a:avLst>
            </a:prstTxWarp>
          </a:bodyPr>
          <a:lstStyle/>
          <a:p>
            <a:pPr algn="ctr"/>
            <a:r>
              <a:rPr lang="el-GR" sz="2800" kern="10">
                <a:ln w="9525">
                  <a:solidFill>
                    <a:srgbClr val="000000"/>
                  </a:solidFill>
                  <a:round/>
                  <a:headEnd/>
                  <a:tailEnd/>
                </a:ln>
                <a:solidFill>
                  <a:srgbClr val="FFFFFF"/>
                </a:solidFill>
                <a:latin typeface="Microsoft Sans Serif"/>
                <a:cs typeface="Microsoft Sans Serif"/>
              </a:rPr>
              <a:t>Η παράσταση</a:t>
            </a:r>
          </a:p>
        </p:txBody>
      </p:sp>
      <p:sp>
        <p:nvSpPr>
          <p:cNvPr id="56327" name="WordArt 17"/>
          <p:cNvSpPr>
            <a:spLocks noChangeArrowheads="1" noChangeShapeType="1" noTextEdit="1"/>
          </p:cNvSpPr>
          <p:nvPr/>
        </p:nvSpPr>
        <p:spPr bwMode="auto">
          <a:xfrm>
            <a:off x="1258888" y="4437063"/>
            <a:ext cx="2881312" cy="400050"/>
          </a:xfrm>
          <a:prstGeom prst="rect">
            <a:avLst/>
          </a:prstGeom>
        </p:spPr>
        <p:txBody>
          <a:bodyPr wrap="none" fromWordArt="1">
            <a:prstTxWarp prst="textPlain">
              <a:avLst>
                <a:gd name="adj" fmla="val 50000"/>
              </a:avLst>
            </a:prstTxWarp>
          </a:bodyPr>
          <a:lstStyle/>
          <a:p>
            <a:pPr algn="ctr"/>
            <a:r>
              <a:rPr lang="el-GR" sz="2800" kern="10">
                <a:ln w="9525">
                  <a:solidFill>
                    <a:srgbClr val="000000"/>
                  </a:solidFill>
                  <a:round/>
                  <a:headEnd/>
                  <a:tailEnd/>
                </a:ln>
                <a:solidFill>
                  <a:srgbClr val="FFFFFF"/>
                </a:solidFill>
                <a:latin typeface="Microsoft Sans Serif"/>
                <a:cs typeface="Microsoft Sans Serif"/>
              </a:rPr>
              <a:t>Η αρχιτεκτονική</a:t>
            </a:r>
          </a:p>
        </p:txBody>
      </p:sp>
      <p:sp>
        <p:nvSpPr>
          <p:cNvPr id="56328" name="WordArt 18"/>
          <p:cNvSpPr>
            <a:spLocks noChangeArrowheads="1" noChangeShapeType="1" noTextEdit="1"/>
          </p:cNvSpPr>
          <p:nvPr/>
        </p:nvSpPr>
        <p:spPr bwMode="auto">
          <a:xfrm>
            <a:off x="1187450" y="5013325"/>
            <a:ext cx="4608513" cy="400050"/>
          </a:xfrm>
          <a:prstGeom prst="rect">
            <a:avLst/>
          </a:prstGeom>
        </p:spPr>
        <p:txBody>
          <a:bodyPr wrap="none" fromWordArt="1">
            <a:prstTxWarp prst="textPlain">
              <a:avLst>
                <a:gd name="adj" fmla="val 50000"/>
              </a:avLst>
            </a:prstTxWarp>
          </a:bodyPr>
          <a:lstStyle/>
          <a:p>
            <a:pPr algn="ctr"/>
            <a:r>
              <a:rPr lang="el-GR" sz="2800" kern="10">
                <a:ln w="9525">
                  <a:solidFill>
                    <a:srgbClr val="000000"/>
                  </a:solidFill>
                  <a:round/>
                  <a:headEnd/>
                  <a:tailEnd/>
                </a:ln>
                <a:solidFill>
                  <a:srgbClr val="FFFFFF"/>
                </a:solidFill>
                <a:latin typeface="Microsoft Sans Serif"/>
                <a:cs typeface="Microsoft Sans Serif"/>
              </a:rPr>
              <a:t>Σημαντικά αρχαία θέατρα</a:t>
            </a:r>
          </a:p>
        </p:txBody>
      </p:sp>
      <p:sp>
        <p:nvSpPr>
          <p:cNvPr id="56329" name="WordArt 20"/>
          <p:cNvSpPr>
            <a:spLocks noChangeArrowheads="1" noChangeShapeType="1" noTextEdit="1"/>
          </p:cNvSpPr>
          <p:nvPr/>
        </p:nvSpPr>
        <p:spPr bwMode="auto">
          <a:xfrm>
            <a:off x="7019925" y="2636838"/>
            <a:ext cx="1728788" cy="287337"/>
          </a:xfrm>
          <a:prstGeom prst="rect">
            <a:avLst/>
          </a:prstGeom>
        </p:spPr>
        <p:txBody>
          <a:bodyPr wrap="none" fromWordArt="1">
            <a:prstTxWarp prst="textPlain">
              <a:avLst>
                <a:gd name="adj" fmla="val 50000"/>
              </a:avLst>
            </a:prstTxWarp>
          </a:bodyPr>
          <a:lstStyle/>
          <a:p>
            <a:pPr algn="ctr"/>
            <a:r>
              <a:rPr lang="el-GR" kern="10">
                <a:ln w="9525">
                  <a:solidFill>
                    <a:srgbClr val="000000"/>
                  </a:solidFill>
                  <a:round/>
                  <a:headEnd/>
                  <a:tailEnd/>
                </a:ln>
                <a:solidFill>
                  <a:srgbClr val="FFFFFF"/>
                </a:solidFill>
                <a:latin typeface="Microsoft Sans Serif"/>
                <a:cs typeface="Microsoft Sans Serif"/>
              </a:rPr>
              <a:t>Αριστοφάνης</a:t>
            </a:r>
          </a:p>
        </p:txBody>
      </p:sp>
    </p:spTree>
  </p:cSld>
  <p:clrMapOvr>
    <a:masterClrMapping/>
  </p:clrMapOvr>
  <p:transition spd="med">
    <p:newsfla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WordArt 4"/>
          <p:cNvSpPr>
            <a:spLocks noChangeArrowheads="1" noChangeShapeType="1" noTextEdit="1"/>
          </p:cNvSpPr>
          <p:nvPr/>
        </p:nvSpPr>
        <p:spPr bwMode="auto">
          <a:xfrm>
            <a:off x="684213" y="404813"/>
            <a:ext cx="7820025" cy="495300"/>
          </a:xfrm>
          <a:prstGeom prst="rect">
            <a:avLst/>
          </a:prstGeom>
        </p:spPr>
        <p:txBody>
          <a:bodyPr wrap="none" fromWordArt="1">
            <a:prstTxWarp prst="textPlain">
              <a:avLst>
                <a:gd name="adj" fmla="val 50000"/>
              </a:avLst>
            </a:prstTxWarp>
          </a:bodyPr>
          <a:lstStyle/>
          <a:p>
            <a:pPr algn="ctr"/>
            <a:r>
              <a:rPr lang="el-GR" sz="2800" kern="10">
                <a:ln w="25400">
                  <a:solidFill>
                    <a:srgbClr val="374107"/>
                  </a:solidFill>
                  <a:round/>
                  <a:headEnd/>
                  <a:tailEnd/>
                </a:ln>
                <a:solidFill>
                  <a:srgbClr val="868F0F"/>
                </a:solidFill>
                <a:latin typeface="Arial Black"/>
              </a:rPr>
              <a:t>Θρησκευτικές γιορτές έξω από την Αθήνα</a:t>
            </a:r>
          </a:p>
        </p:txBody>
      </p:sp>
      <p:sp>
        <p:nvSpPr>
          <p:cNvPr id="103426" name="Rectangle 5"/>
          <p:cNvSpPr>
            <a:spLocks noChangeArrowheads="1"/>
          </p:cNvSpPr>
          <p:nvPr/>
        </p:nvSpPr>
        <p:spPr bwMode="auto">
          <a:xfrm>
            <a:off x="5003800" y="1104900"/>
            <a:ext cx="3748088" cy="5584825"/>
          </a:xfrm>
          <a:prstGeom prst="rect">
            <a:avLst/>
          </a:prstGeom>
          <a:noFill/>
          <a:ln w="9525">
            <a:noFill/>
            <a:miter lim="800000"/>
            <a:headEnd/>
            <a:tailEnd/>
          </a:ln>
        </p:spPr>
        <p:txBody>
          <a:bodyPr anchor="ctr">
            <a:spAutoFit/>
          </a:bodyPr>
          <a:lstStyle/>
          <a:p>
            <a:pPr eaLnBrk="0" hangingPunct="0">
              <a:buClr>
                <a:srgbClr val="000000"/>
              </a:buClr>
              <a:buSzPct val="100000"/>
              <a:buFont typeface="Times New Roman" pitchFamily="18" charset="0"/>
              <a:buNone/>
              <a:tabLst>
                <a:tab pos="1257300" algn="l"/>
              </a:tabLst>
            </a:pPr>
            <a:r>
              <a:rPr lang="el-GR">
                <a:solidFill>
                  <a:schemeClr val="tx1"/>
                </a:solidFill>
              </a:rPr>
              <a:t>Τρεις μεγάλες Λακεδαιμονικές εορτές: τα Υακίνθια, τα Κάρνεια, και τις Γυμνοπαιδίες, που όλες είχαν σχέση με τη λατρεία του θεού Απόλλωνα, εορτάζονταν με πομπές, με γυμναστικές ασκήσεις και με αγώνες, μα κυρίως με τραγούδια που συνοδεύονταν με χορό όπου έπαιρναν μέρος ταυτόχρονα έφηβοι και νεαρές κοπέλες. Ο Απόλλων λατρευόταν σ’ αυτές πότε σαν θεός του ήλιου και πότε σαν προστάτης των κοπαδιών. Μια άλλη περίεργη εορτή ήταν τα Σεπτήρια, στους Δελφούς κάθε εννέα χρόνια, η εορτή αυτή ήταν μια συμβολική αναπαράσταση του θρυλικού αγώνα του Απόλλων ενάντια στον δράκοντα Πύθωνα.</a:t>
            </a:r>
          </a:p>
        </p:txBody>
      </p:sp>
      <p:pic>
        <p:nvPicPr>
          <p:cNvPr id="103427" name="Picture 7" descr="ph133s"/>
          <p:cNvPicPr>
            <a:picLocks noChangeAspect="1" noChangeArrowheads="1"/>
          </p:cNvPicPr>
          <p:nvPr/>
        </p:nvPicPr>
        <p:blipFill>
          <a:blip r:embed="rId3" cstate="print"/>
          <a:srcRect/>
          <a:stretch>
            <a:fillRect/>
          </a:stretch>
        </p:blipFill>
        <p:spPr bwMode="auto">
          <a:xfrm>
            <a:off x="827088" y="1773238"/>
            <a:ext cx="3816350" cy="3775075"/>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WordArt 4"/>
          <p:cNvSpPr>
            <a:spLocks noChangeArrowheads="1" noChangeShapeType="1" noTextEdit="1"/>
          </p:cNvSpPr>
          <p:nvPr/>
        </p:nvSpPr>
        <p:spPr bwMode="auto">
          <a:xfrm>
            <a:off x="1258888" y="476250"/>
            <a:ext cx="6911975" cy="711200"/>
          </a:xfrm>
          <a:prstGeom prst="rect">
            <a:avLst/>
          </a:prstGeom>
        </p:spPr>
        <p:txBody>
          <a:bodyPr wrap="none" fromWordArt="1">
            <a:prstTxWarp prst="textPlain">
              <a:avLst>
                <a:gd name="adj" fmla="val 50000"/>
              </a:avLst>
            </a:prstTxWarp>
          </a:bodyPr>
          <a:lstStyle/>
          <a:p>
            <a:pPr algn="ctr"/>
            <a:r>
              <a:rPr lang="el-GR" sz="2800" kern="10">
                <a:ln w="25400">
                  <a:solidFill>
                    <a:srgbClr val="374107"/>
                  </a:solidFill>
                  <a:round/>
                  <a:headEnd/>
                  <a:tailEnd/>
                </a:ln>
                <a:solidFill>
                  <a:srgbClr val="868F0F"/>
                </a:solidFill>
                <a:latin typeface="Arial Black"/>
              </a:rPr>
              <a:t>Τιμητικοί Αγώνες και Θρησκεία</a:t>
            </a:r>
          </a:p>
        </p:txBody>
      </p:sp>
      <p:sp>
        <p:nvSpPr>
          <p:cNvPr id="104450" name="Rectangle 5"/>
          <p:cNvSpPr>
            <a:spLocks noChangeArrowheads="1"/>
          </p:cNvSpPr>
          <p:nvPr/>
        </p:nvSpPr>
        <p:spPr bwMode="auto">
          <a:xfrm>
            <a:off x="539750" y="1773238"/>
            <a:ext cx="8280400" cy="3514725"/>
          </a:xfrm>
          <a:prstGeom prst="rect">
            <a:avLst/>
          </a:prstGeom>
          <a:noFill/>
          <a:ln w="9525">
            <a:noFill/>
            <a:miter lim="800000"/>
            <a:headEnd/>
            <a:tailEnd/>
          </a:ln>
        </p:spPr>
        <p:txBody>
          <a:bodyPr anchor="ctr">
            <a:spAutoFit/>
          </a:bodyPr>
          <a:lstStyle/>
          <a:p>
            <a:pPr algn="ctr">
              <a:buClr>
                <a:srgbClr val="000000"/>
              </a:buClr>
              <a:buSzPct val="100000"/>
              <a:buFont typeface="Times New Roman" pitchFamily="18" charset="0"/>
              <a:buNone/>
              <a:tabLst>
                <a:tab pos="1257300" algn="l"/>
              </a:tabLst>
            </a:pPr>
            <a:r>
              <a:rPr lang="el-GR" sz="1600">
                <a:solidFill>
                  <a:schemeClr val="tx1"/>
                </a:solidFill>
              </a:rPr>
              <a:t>Όσο και αν περίεργο φαίνεται στην αρχαία Ελλάδα η θρησκεία ήταν άμεσα συνδεδεμένη με τον αθλητισμό. Οι αρχαίοι Έλληνες πίστευαν ότι η διοργάνωση αθλητικών αγώνων ήταν ένας από τους καλύτερους τρόπους για να εκφράσουν τις ευχαριστίες τους στους θεούς. Επειδή πίστευαν ότι οι θεοί και οι θεές είχαν πολλά κοινά με τους θνητούς, θεωρούσαν πολύ φυσικό να τους ευχαριστούν οι ίδιες απολαύσεις. Γι’ αυτό, οι τιμητικοί αγώνες οργανώνονταν κοντά σε ναούς και γίνονταν κάθε χρόνο τις μέρες των θρησκευτικών εορτών. Οι μέρες των αγώνων θεωρούνταν επίσημες αργίες και παντού επικρατούσε ένα εορταστικό και χαρούμενο κλίμα. Οι θεατές έψαλλαν ύμνους και έτρωγαν ψητό κρέας από τα ζώα που πρόσφεραν ως θυσίες στους θεούς. Τη νίκη στους αγώνες οι αρχαίοι Έλληνες την ερμήνευαν ως ευλογία των θεών. Οι θνητοί κατάλαβαν έτσι ότι οι θεοί ήταν ικανοποιημένοι. Όσο ιεροί κι αν θεωρούνταν οι αγώνες, δεν έλειπαν και τα δυσάρεστα περιστατικά που παρατηρούνται και στις μέρες μας. Ορισμένοι αθλητές προσπαθούσαν να κερδίσουν στους αγώνες εξαπατώντας  τους συναθλητές τους και τους ελλανοδίκες (κριτές εκείνης της εποχής). </a:t>
            </a:r>
          </a:p>
        </p:txBody>
      </p:sp>
    </p:spTree>
  </p:cSld>
  <p:clrMapOvr>
    <a:masterClrMapping/>
  </p:clrMapOvr>
  <p:transition>
    <p:wheel spokes="8"/>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WordArt 4"/>
          <p:cNvSpPr>
            <a:spLocks noChangeArrowheads="1" noChangeShapeType="1" noTextEdit="1"/>
          </p:cNvSpPr>
          <p:nvPr/>
        </p:nvSpPr>
        <p:spPr bwMode="auto">
          <a:xfrm>
            <a:off x="3059113" y="404813"/>
            <a:ext cx="3181350" cy="495300"/>
          </a:xfrm>
          <a:prstGeom prst="rect">
            <a:avLst/>
          </a:prstGeom>
        </p:spPr>
        <p:txBody>
          <a:bodyPr wrap="none" fromWordArt="1">
            <a:prstTxWarp prst="textPlain">
              <a:avLst>
                <a:gd name="adj" fmla="val 50000"/>
              </a:avLst>
            </a:prstTxWarp>
          </a:bodyPr>
          <a:lstStyle/>
          <a:p>
            <a:pPr algn="ctr"/>
            <a:r>
              <a:rPr lang="el-GR" sz="2800" kern="10">
                <a:ln w="25400">
                  <a:solidFill>
                    <a:srgbClr val="374107"/>
                  </a:solidFill>
                  <a:round/>
                  <a:headEnd/>
                  <a:tailEnd/>
                </a:ln>
                <a:solidFill>
                  <a:srgbClr val="868F0F"/>
                </a:solidFill>
                <a:latin typeface="Arial Black"/>
              </a:rPr>
              <a:t>Μαντείο Δελφών</a:t>
            </a:r>
          </a:p>
        </p:txBody>
      </p:sp>
      <p:sp>
        <p:nvSpPr>
          <p:cNvPr id="105474" name="Rectangle 5"/>
          <p:cNvSpPr>
            <a:spLocks noChangeArrowheads="1"/>
          </p:cNvSpPr>
          <p:nvPr/>
        </p:nvSpPr>
        <p:spPr bwMode="auto">
          <a:xfrm>
            <a:off x="4859338" y="1196975"/>
            <a:ext cx="3990975" cy="4760913"/>
          </a:xfrm>
          <a:prstGeom prst="rect">
            <a:avLst/>
          </a:prstGeom>
          <a:noFill/>
          <a:ln w="9525">
            <a:noFill/>
            <a:miter lim="800000"/>
            <a:headEnd/>
            <a:tailEnd/>
          </a:ln>
        </p:spPr>
        <p:txBody>
          <a:bodyPr anchor="ctr">
            <a:spAutoFit/>
          </a:bodyPr>
          <a:lstStyle/>
          <a:p>
            <a:pPr eaLnBrk="0" hangingPunct="0">
              <a:buClr>
                <a:srgbClr val="000000"/>
              </a:buClr>
              <a:buSzPct val="100000"/>
              <a:buFont typeface="Times New Roman" pitchFamily="18" charset="0"/>
              <a:buNone/>
              <a:tabLst>
                <a:tab pos="1257300" algn="l"/>
              </a:tabLst>
            </a:pPr>
            <a:r>
              <a:rPr lang="el-GR">
                <a:solidFill>
                  <a:schemeClr val="tx1"/>
                </a:solidFill>
              </a:rPr>
              <a:t>Ο ναός και τα περιβάλλοντα κτίρια ήταν αφιερωμένα στο θεό Απόλλωνα. Πολλοί ανήμποροι και άρρωστοι έρχονταν στους Δελφούς και κοιμούνταν στα ειδικά καταλύματα κοντά στο ναό, ελπίζοντας ότι ο Απόλλωνας θα τους επισκεφτεί και θα τους θεραπεύσει. Στο μαντείο των Δελφών η ιέρεια καθόταν σ’ έναν τρίποδα. Μασώντας φύλλα δάφνης, έλεγε τον χρησμό με αινιγματικό τρόπο. Οι ιερείς ερμήνευαν τις απαντήσεις της. Η ιέρεια ξέφευγε από τη δική της σκέψη και μετέφερε τα λόγια του Απόλλωνα. Οι πιστοί της έθεταν ερωτήσεις για στρατιωτικά, πολιτικά και προσωπικά θέματα.</a:t>
            </a:r>
          </a:p>
        </p:txBody>
      </p:sp>
      <p:pic>
        <p:nvPicPr>
          <p:cNvPr id="105475" name="Picture 7" descr="delphi1"/>
          <p:cNvPicPr>
            <a:picLocks noChangeAspect="1" noChangeArrowheads="1"/>
          </p:cNvPicPr>
          <p:nvPr/>
        </p:nvPicPr>
        <p:blipFill>
          <a:blip r:embed="rId3" cstate="print"/>
          <a:srcRect/>
          <a:stretch>
            <a:fillRect/>
          </a:stretch>
        </p:blipFill>
        <p:spPr bwMode="auto">
          <a:xfrm>
            <a:off x="684213" y="1341438"/>
            <a:ext cx="3810000" cy="4200525"/>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WordArt 5"/>
          <p:cNvSpPr>
            <a:spLocks noChangeArrowheads="1" noChangeShapeType="1" noTextEdit="1"/>
          </p:cNvSpPr>
          <p:nvPr/>
        </p:nvSpPr>
        <p:spPr bwMode="auto">
          <a:xfrm>
            <a:off x="2627313" y="476250"/>
            <a:ext cx="4464050" cy="1439863"/>
          </a:xfrm>
          <a:prstGeom prst="rect">
            <a:avLst/>
          </a:prstGeom>
        </p:spPr>
        <p:txBody>
          <a:bodyPr wrap="none" fromWordArt="1">
            <a:prstTxWarp prst="textPlain">
              <a:avLst>
                <a:gd name="adj" fmla="val 50000"/>
              </a:avLst>
            </a:prstTxWarp>
          </a:bodyPr>
          <a:lstStyle/>
          <a:p>
            <a:pPr algn="ctr"/>
            <a:r>
              <a:rPr lang="el-GR" sz="2800" kern="10">
                <a:ln w="22225">
                  <a:solidFill>
                    <a:srgbClr val="4D4D4D"/>
                  </a:solidFill>
                  <a:round/>
                  <a:headEnd/>
                  <a:tailEnd/>
                </a:ln>
                <a:solidFill>
                  <a:srgbClr val="868F0F"/>
                </a:solidFill>
                <a:latin typeface="Arial Black"/>
              </a:rPr>
              <a:t>ΔΗΜΟΣΙΑ ΚΤΙΡΙΑ</a:t>
            </a:r>
          </a:p>
          <a:p>
            <a:pPr algn="ctr"/>
            <a:r>
              <a:rPr lang="el-GR" sz="2800" kern="10">
                <a:ln w="22225">
                  <a:solidFill>
                    <a:srgbClr val="4D4D4D"/>
                  </a:solidFill>
                  <a:round/>
                  <a:headEnd/>
                  <a:tailEnd/>
                </a:ln>
                <a:solidFill>
                  <a:srgbClr val="868F0F"/>
                </a:solidFill>
                <a:latin typeface="Arial Black"/>
              </a:rPr>
              <a:t>   </a:t>
            </a:r>
          </a:p>
        </p:txBody>
      </p:sp>
      <p:sp>
        <p:nvSpPr>
          <p:cNvPr id="106498" name="WordArt 7"/>
          <p:cNvSpPr>
            <a:spLocks noChangeArrowheads="1" noChangeShapeType="1" noTextEdit="1"/>
          </p:cNvSpPr>
          <p:nvPr/>
        </p:nvSpPr>
        <p:spPr bwMode="auto">
          <a:xfrm>
            <a:off x="1403350" y="2636838"/>
            <a:ext cx="1871663" cy="503237"/>
          </a:xfrm>
          <a:prstGeom prst="rect">
            <a:avLst/>
          </a:prstGeom>
        </p:spPr>
        <p:txBody>
          <a:bodyPr wrap="none" fromWordArt="1">
            <a:prstTxWarp prst="textPlain">
              <a:avLst>
                <a:gd name="adj" fmla="val 50000"/>
              </a:avLst>
            </a:prstTxWarp>
          </a:bodyPr>
          <a:lstStyle/>
          <a:p>
            <a:pPr algn="ctr"/>
            <a:r>
              <a:rPr lang="el-GR" sz="2000" kern="10">
                <a:ln w="22225">
                  <a:solidFill>
                    <a:srgbClr val="4D4D4D"/>
                  </a:solidFill>
                  <a:round/>
                  <a:headEnd/>
                  <a:tailEnd/>
                </a:ln>
                <a:solidFill>
                  <a:srgbClr val="868F0F"/>
                </a:solidFill>
                <a:latin typeface="Arial Black"/>
              </a:rPr>
              <a:t>Θόλος</a:t>
            </a:r>
          </a:p>
        </p:txBody>
      </p:sp>
      <p:sp>
        <p:nvSpPr>
          <p:cNvPr id="106499" name="Oval 8"/>
          <p:cNvSpPr>
            <a:spLocks noChangeArrowheads="1"/>
          </p:cNvSpPr>
          <p:nvPr/>
        </p:nvSpPr>
        <p:spPr bwMode="auto">
          <a:xfrm>
            <a:off x="1042988" y="2781300"/>
            <a:ext cx="142875" cy="144463"/>
          </a:xfrm>
          <a:prstGeom prst="ellipse">
            <a:avLst/>
          </a:prstGeom>
          <a:solidFill>
            <a:srgbClr val="4D4D4D"/>
          </a:solidFill>
          <a:ln w="22225">
            <a:solidFill>
              <a:srgbClr val="4D4D4D"/>
            </a:solidFill>
            <a:round/>
            <a:headEnd/>
            <a:tailEnd/>
          </a:ln>
        </p:spPr>
        <p:txBody>
          <a:bodyPr wrap="none" anchor="ctr"/>
          <a:lstStyle/>
          <a:p>
            <a:pPr>
              <a:buClr>
                <a:srgbClr val="000000"/>
              </a:buClr>
              <a:buSzPct val="100000"/>
              <a:buFont typeface="Times New Roman" pitchFamily="18" charset="0"/>
              <a:buNone/>
            </a:pPr>
            <a:endParaRPr lang="en-US"/>
          </a:p>
        </p:txBody>
      </p:sp>
      <p:sp>
        <p:nvSpPr>
          <p:cNvPr id="106500" name="Oval 9"/>
          <p:cNvSpPr>
            <a:spLocks noChangeArrowheads="1"/>
          </p:cNvSpPr>
          <p:nvPr/>
        </p:nvSpPr>
        <p:spPr bwMode="auto">
          <a:xfrm>
            <a:off x="827088" y="3573463"/>
            <a:ext cx="144462" cy="144462"/>
          </a:xfrm>
          <a:prstGeom prst="ellipse">
            <a:avLst/>
          </a:prstGeom>
          <a:solidFill>
            <a:srgbClr val="4D4D4D"/>
          </a:solidFill>
          <a:ln w="22225">
            <a:solidFill>
              <a:srgbClr val="4D4D4D"/>
            </a:solidFill>
            <a:round/>
            <a:headEnd/>
            <a:tailEnd/>
          </a:ln>
        </p:spPr>
        <p:txBody>
          <a:bodyPr wrap="none" anchor="ctr"/>
          <a:lstStyle/>
          <a:p>
            <a:pPr>
              <a:buClr>
                <a:srgbClr val="000000"/>
              </a:buClr>
              <a:buSzPct val="100000"/>
              <a:buFont typeface="Times New Roman" pitchFamily="18" charset="0"/>
              <a:buNone/>
            </a:pPr>
            <a:endParaRPr lang="en-US"/>
          </a:p>
        </p:txBody>
      </p:sp>
      <p:sp>
        <p:nvSpPr>
          <p:cNvPr id="106501" name="WordArt 10"/>
          <p:cNvSpPr>
            <a:spLocks noChangeArrowheads="1" noChangeShapeType="1" noTextEdit="1"/>
          </p:cNvSpPr>
          <p:nvPr/>
        </p:nvSpPr>
        <p:spPr bwMode="auto">
          <a:xfrm>
            <a:off x="1187450" y="3357563"/>
            <a:ext cx="2520950" cy="504825"/>
          </a:xfrm>
          <a:prstGeom prst="rect">
            <a:avLst/>
          </a:prstGeom>
        </p:spPr>
        <p:txBody>
          <a:bodyPr wrap="none" fromWordArt="1">
            <a:prstTxWarp prst="textPlain">
              <a:avLst>
                <a:gd name="adj" fmla="val 50000"/>
              </a:avLst>
            </a:prstTxWarp>
          </a:bodyPr>
          <a:lstStyle/>
          <a:p>
            <a:pPr algn="ctr"/>
            <a:r>
              <a:rPr lang="el-GR" sz="2400" kern="10">
                <a:ln w="22225">
                  <a:solidFill>
                    <a:srgbClr val="4D4D4D"/>
                  </a:solidFill>
                  <a:round/>
                  <a:headEnd/>
                  <a:tailEnd/>
                </a:ln>
                <a:solidFill>
                  <a:srgbClr val="868F0F"/>
                </a:solidFill>
                <a:latin typeface="Arial Black"/>
              </a:rPr>
              <a:t>Βουλευτήριο</a:t>
            </a:r>
          </a:p>
        </p:txBody>
      </p:sp>
      <p:sp>
        <p:nvSpPr>
          <p:cNvPr id="106502" name="Oval 11"/>
          <p:cNvSpPr>
            <a:spLocks noChangeArrowheads="1"/>
          </p:cNvSpPr>
          <p:nvPr/>
        </p:nvSpPr>
        <p:spPr bwMode="auto">
          <a:xfrm>
            <a:off x="684213" y="4221163"/>
            <a:ext cx="144462" cy="144462"/>
          </a:xfrm>
          <a:prstGeom prst="ellipse">
            <a:avLst/>
          </a:prstGeom>
          <a:solidFill>
            <a:srgbClr val="4D4D4D"/>
          </a:solidFill>
          <a:ln w="22225">
            <a:solidFill>
              <a:srgbClr val="4D4D4D"/>
            </a:solidFill>
            <a:round/>
            <a:headEnd/>
            <a:tailEnd/>
          </a:ln>
        </p:spPr>
        <p:txBody>
          <a:bodyPr wrap="none" anchor="ctr"/>
          <a:lstStyle/>
          <a:p>
            <a:pPr>
              <a:buClr>
                <a:srgbClr val="000000"/>
              </a:buClr>
              <a:buSzPct val="100000"/>
              <a:buFont typeface="Times New Roman" pitchFamily="18" charset="0"/>
              <a:buNone/>
            </a:pPr>
            <a:endParaRPr lang="en-US"/>
          </a:p>
        </p:txBody>
      </p:sp>
      <p:sp>
        <p:nvSpPr>
          <p:cNvPr id="106503" name="WordArt 12"/>
          <p:cNvSpPr>
            <a:spLocks noChangeArrowheads="1" noChangeShapeType="1" noTextEdit="1"/>
          </p:cNvSpPr>
          <p:nvPr/>
        </p:nvSpPr>
        <p:spPr bwMode="auto">
          <a:xfrm>
            <a:off x="1116013" y="4076700"/>
            <a:ext cx="2519362" cy="504825"/>
          </a:xfrm>
          <a:prstGeom prst="rect">
            <a:avLst/>
          </a:prstGeom>
        </p:spPr>
        <p:txBody>
          <a:bodyPr wrap="none" fromWordArt="1">
            <a:prstTxWarp prst="textPlain">
              <a:avLst>
                <a:gd name="adj" fmla="val 50000"/>
              </a:avLst>
            </a:prstTxWarp>
          </a:bodyPr>
          <a:lstStyle/>
          <a:p>
            <a:pPr algn="ctr"/>
            <a:r>
              <a:rPr lang="el-GR" sz="2400" kern="10">
                <a:ln w="22225">
                  <a:solidFill>
                    <a:srgbClr val="4D4D4D"/>
                  </a:solidFill>
                  <a:round/>
                  <a:headEnd/>
                  <a:tailEnd/>
                </a:ln>
                <a:solidFill>
                  <a:srgbClr val="868F0F"/>
                </a:solidFill>
                <a:latin typeface="Arial Black"/>
              </a:rPr>
              <a:t>Άρειος Πάγος</a:t>
            </a:r>
          </a:p>
        </p:txBody>
      </p:sp>
      <p:sp>
        <p:nvSpPr>
          <p:cNvPr id="106504" name="Oval 13"/>
          <p:cNvSpPr>
            <a:spLocks noChangeArrowheads="1"/>
          </p:cNvSpPr>
          <p:nvPr/>
        </p:nvSpPr>
        <p:spPr bwMode="auto">
          <a:xfrm>
            <a:off x="539750" y="5084763"/>
            <a:ext cx="144463" cy="144462"/>
          </a:xfrm>
          <a:prstGeom prst="ellipse">
            <a:avLst/>
          </a:prstGeom>
          <a:solidFill>
            <a:srgbClr val="4D4D4D"/>
          </a:solidFill>
          <a:ln w="22225">
            <a:solidFill>
              <a:srgbClr val="4D4D4D"/>
            </a:solidFill>
            <a:round/>
            <a:headEnd/>
            <a:tailEnd/>
          </a:ln>
        </p:spPr>
        <p:txBody>
          <a:bodyPr wrap="none" anchor="ctr"/>
          <a:lstStyle/>
          <a:p>
            <a:pPr>
              <a:buClr>
                <a:srgbClr val="000000"/>
              </a:buClr>
              <a:buSzPct val="100000"/>
              <a:buFont typeface="Times New Roman" pitchFamily="18" charset="0"/>
              <a:buNone/>
            </a:pPr>
            <a:endParaRPr lang="en-US"/>
          </a:p>
        </p:txBody>
      </p:sp>
      <p:sp>
        <p:nvSpPr>
          <p:cNvPr id="106505" name="WordArt 14"/>
          <p:cNvSpPr>
            <a:spLocks noChangeArrowheads="1" noChangeShapeType="1" noTextEdit="1"/>
          </p:cNvSpPr>
          <p:nvPr/>
        </p:nvSpPr>
        <p:spPr bwMode="auto">
          <a:xfrm>
            <a:off x="827088" y="4941888"/>
            <a:ext cx="2951162" cy="503237"/>
          </a:xfrm>
          <a:prstGeom prst="rect">
            <a:avLst/>
          </a:prstGeom>
        </p:spPr>
        <p:txBody>
          <a:bodyPr wrap="none" fromWordArt="1">
            <a:prstTxWarp prst="textPlain">
              <a:avLst>
                <a:gd name="adj" fmla="val 50000"/>
              </a:avLst>
            </a:prstTxWarp>
          </a:bodyPr>
          <a:lstStyle/>
          <a:p>
            <a:pPr algn="ctr"/>
            <a:r>
              <a:rPr lang="el-GR" sz="2400" kern="10">
                <a:ln w="22225">
                  <a:solidFill>
                    <a:srgbClr val="4D4D4D"/>
                  </a:solidFill>
                  <a:round/>
                  <a:headEnd/>
                  <a:tailEnd/>
                </a:ln>
                <a:solidFill>
                  <a:srgbClr val="868F0F"/>
                </a:solidFill>
                <a:latin typeface="Arial Black"/>
              </a:rPr>
              <a:t>Αρχιτεκτονική</a:t>
            </a:r>
          </a:p>
        </p:txBody>
      </p:sp>
      <p:pic>
        <p:nvPicPr>
          <p:cNvPr id="106506" name="Picture 22" descr="%CE%B5%CF%80%CE%B9%CE%BA%CE%BF%CF%85%CF%81%CE%B9%CE%BF%CF%82+%CE%B1%CF%80%CF%8C%CE%BB%CE%BB%CF%89%CE%BD%CE%B1%CF%82"/>
          <p:cNvPicPr>
            <a:picLocks noChangeAspect="1" noChangeArrowheads="1"/>
          </p:cNvPicPr>
          <p:nvPr/>
        </p:nvPicPr>
        <p:blipFill>
          <a:blip r:embed="rId3" cstate="print"/>
          <a:srcRect/>
          <a:stretch>
            <a:fillRect/>
          </a:stretch>
        </p:blipFill>
        <p:spPr bwMode="auto">
          <a:xfrm>
            <a:off x="4067175" y="2636838"/>
            <a:ext cx="4681538" cy="3116262"/>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WordArt 4"/>
          <p:cNvSpPr>
            <a:spLocks noChangeArrowheads="1" noChangeShapeType="1" noTextEdit="1"/>
          </p:cNvSpPr>
          <p:nvPr/>
        </p:nvSpPr>
        <p:spPr bwMode="auto">
          <a:xfrm>
            <a:off x="3348038" y="333375"/>
            <a:ext cx="2736850" cy="719138"/>
          </a:xfrm>
          <a:prstGeom prst="rect">
            <a:avLst/>
          </a:prstGeom>
        </p:spPr>
        <p:txBody>
          <a:bodyPr wrap="none" fromWordArt="1">
            <a:prstTxWarp prst="textPlain">
              <a:avLst>
                <a:gd name="adj" fmla="val 50000"/>
              </a:avLst>
            </a:prstTxWarp>
          </a:bodyPr>
          <a:lstStyle/>
          <a:p>
            <a:pPr algn="ctr"/>
            <a:r>
              <a:rPr lang="el-GR" sz="2000" kern="10">
                <a:ln w="22225">
                  <a:solidFill>
                    <a:srgbClr val="4D4D4D"/>
                  </a:solidFill>
                  <a:round/>
                  <a:headEnd/>
                  <a:tailEnd/>
                </a:ln>
                <a:solidFill>
                  <a:srgbClr val="868F0F"/>
                </a:solidFill>
                <a:latin typeface="Arial Black"/>
              </a:rPr>
              <a:t>Θόλος</a:t>
            </a:r>
          </a:p>
        </p:txBody>
      </p:sp>
      <p:sp>
        <p:nvSpPr>
          <p:cNvPr id="107522" name="Rectangle 5"/>
          <p:cNvSpPr>
            <a:spLocks noChangeArrowheads="1"/>
          </p:cNvSpPr>
          <p:nvPr/>
        </p:nvSpPr>
        <p:spPr bwMode="auto">
          <a:xfrm>
            <a:off x="468313" y="1444625"/>
            <a:ext cx="8351837" cy="825500"/>
          </a:xfrm>
          <a:prstGeom prst="rect">
            <a:avLst/>
          </a:prstGeom>
          <a:noFill/>
          <a:ln w="9525">
            <a:noFill/>
            <a:miter lim="800000"/>
            <a:headEnd/>
            <a:tailEnd/>
          </a:ln>
        </p:spPr>
        <p:txBody>
          <a:bodyPr anchor="ctr">
            <a:spAutoFit/>
          </a:bodyPr>
          <a:lstStyle/>
          <a:p>
            <a:pPr algn="just">
              <a:buClr>
                <a:srgbClr val="000000"/>
              </a:buClr>
              <a:buSzPct val="100000"/>
              <a:buFont typeface="Times New Roman" pitchFamily="18" charset="0"/>
              <a:buNone/>
            </a:pPr>
            <a:r>
              <a:rPr lang="el-GR" sz="1600">
                <a:solidFill>
                  <a:srgbClr val="4D4D4D"/>
                </a:solidFill>
              </a:rPr>
              <a:t>Κυκλικό κτίριο που ήταν η κοινωνική έδρα της δημοκρατικής διοίκησης των 50 Πρυτάνεων οι οποίοι διοικούσαν το ένα δέκατο του χρόνου (36 ημέρες). Κάθε μέρα κληρωνόταν - ανάμεσά τους - ο Επιστάτης των Πρυτάνεων, που η θητεία του διαρκούσε μόλις 24 ώρες. </a:t>
            </a:r>
          </a:p>
        </p:txBody>
      </p:sp>
      <p:pic>
        <p:nvPicPr>
          <p:cNvPr id="107523" name="3 - Εικόνα" descr="ceb8cebfcebbcebfcf83.jpg"/>
          <p:cNvPicPr>
            <a:picLocks noChangeAspect="1" noChangeArrowheads="1"/>
          </p:cNvPicPr>
          <p:nvPr/>
        </p:nvPicPr>
        <p:blipFill>
          <a:blip r:embed="rId3" cstate="print"/>
          <a:srcRect/>
          <a:stretch>
            <a:fillRect/>
          </a:stretch>
        </p:blipFill>
        <p:spPr bwMode="auto">
          <a:xfrm>
            <a:off x="4572000" y="3068638"/>
            <a:ext cx="3960813" cy="2586037"/>
          </a:xfrm>
          <a:prstGeom prst="rect">
            <a:avLst/>
          </a:prstGeom>
          <a:noFill/>
          <a:ln w="9525">
            <a:noFill/>
            <a:miter lim="800000"/>
            <a:headEnd/>
            <a:tailEnd/>
          </a:ln>
        </p:spPr>
      </p:pic>
      <p:sp>
        <p:nvSpPr>
          <p:cNvPr id="107524" name="Rectangle 7"/>
          <p:cNvSpPr>
            <a:spLocks noChangeArrowheads="1"/>
          </p:cNvSpPr>
          <p:nvPr/>
        </p:nvSpPr>
        <p:spPr bwMode="auto">
          <a:xfrm>
            <a:off x="395288" y="3046413"/>
            <a:ext cx="4002087" cy="3025775"/>
          </a:xfrm>
          <a:prstGeom prst="rect">
            <a:avLst/>
          </a:prstGeom>
          <a:noFill/>
          <a:ln w="9525">
            <a:noFill/>
            <a:miter lim="800000"/>
            <a:headEnd/>
            <a:tailEnd/>
          </a:ln>
        </p:spPr>
        <p:txBody>
          <a:bodyPr anchor="ctr">
            <a:spAutoFit/>
          </a:bodyPr>
          <a:lstStyle/>
          <a:p>
            <a:pPr algn="just">
              <a:buClr>
                <a:srgbClr val="000000"/>
              </a:buClr>
              <a:buSzPct val="100000"/>
              <a:buFont typeface="Times New Roman" pitchFamily="18" charset="0"/>
              <a:buNone/>
            </a:pPr>
            <a:r>
              <a:rPr lang="el-GR" sz="1600">
                <a:solidFill>
                  <a:srgbClr val="4D4D4D"/>
                </a:solidFill>
              </a:rPr>
              <a:t>Οι Πρυτάνεις απολάμβαναν την από "κοινού σίτισιν" μέσα στη Θόλο, πάντοτε σε στενή σχέση με τις από κοινού θρησκευτικές ιεροπραξίες. Οι ομοτράπεζοι πρυτάνεις θυσίαζαν πριν από τις συνεδριάσεις στον Απόλλωνα Προστατήριο και την Άρτεμη Φωσφόρο, που συλλατρεύονται στη Θόλο με τις Φωσφόρες, χθόνιες κατώτερες θεότητες, που προστάτευαν τη δημόσια ζωή της πόλης. Εδώ φυλάσσονταν τα μέτρα και τα σταθμά για τις εμπορικές συναλλαγές.</a:t>
            </a:r>
          </a:p>
        </p:txBody>
      </p:sp>
    </p:spTree>
  </p:cSld>
  <p:clrMapOvr>
    <a:masterClrMapping/>
  </p:clrMapOvr>
  <p:transition>
    <p:wheel spokes="8"/>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WordArt 4"/>
          <p:cNvSpPr>
            <a:spLocks noChangeArrowheads="1" noChangeShapeType="1" noTextEdit="1"/>
          </p:cNvSpPr>
          <p:nvPr/>
        </p:nvSpPr>
        <p:spPr bwMode="auto">
          <a:xfrm>
            <a:off x="2555875" y="404813"/>
            <a:ext cx="4464050" cy="720725"/>
          </a:xfrm>
          <a:prstGeom prst="rect">
            <a:avLst/>
          </a:prstGeom>
        </p:spPr>
        <p:txBody>
          <a:bodyPr wrap="none" fromWordArt="1">
            <a:prstTxWarp prst="textPlain">
              <a:avLst>
                <a:gd name="adj" fmla="val 50000"/>
              </a:avLst>
            </a:prstTxWarp>
          </a:bodyPr>
          <a:lstStyle/>
          <a:p>
            <a:pPr algn="ctr"/>
            <a:r>
              <a:rPr lang="el-GR" sz="2400" kern="10">
                <a:ln w="22225">
                  <a:solidFill>
                    <a:srgbClr val="4D4D4D"/>
                  </a:solidFill>
                  <a:round/>
                  <a:headEnd/>
                  <a:tailEnd/>
                </a:ln>
                <a:solidFill>
                  <a:srgbClr val="868F0F"/>
                </a:solidFill>
                <a:latin typeface="Arial Black"/>
              </a:rPr>
              <a:t>Βουλευτήριο</a:t>
            </a:r>
          </a:p>
        </p:txBody>
      </p:sp>
      <p:sp>
        <p:nvSpPr>
          <p:cNvPr id="108546" name="Rectangle 5"/>
          <p:cNvSpPr>
            <a:spLocks noChangeArrowheads="1"/>
          </p:cNvSpPr>
          <p:nvPr/>
        </p:nvSpPr>
        <p:spPr bwMode="auto">
          <a:xfrm>
            <a:off x="468313" y="1319213"/>
            <a:ext cx="8207375" cy="1314450"/>
          </a:xfrm>
          <a:prstGeom prst="rect">
            <a:avLst/>
          </a:prstGeom>
          <a:noFill/>
          <a:ln w="9525">
            <a:noFill/>
            <a:miter lim="800000"/>
            <a:headEnd/>
            <a:tailEnd/>
          </a:ln>
        </p:spPr>
        <p:txBody>
          <a:bodyPr anchor="ctr">
            <a:spAutoFit/>
          </a:bodyPr>
          <a:lstStyle/>
          <a:p>
            <a:pPr>
              <a:buClr>
                <a:srgbClr val="000000"/>
              </a:buClr>
              <a:buSzPct val="100000"/>
              <a:buFont typeface="Times New Roman" pitchFamily="18" charset="0"/>
              <a:buNone/>
            </a:pPr>
            <a:r>
              <a:rPr lang="el-GR" sz="1600">
                <a:solidFill>
                  <a:schemeClr val="tx1"/>
                </a:solidFill>
              </a:rPr>
              <a:t>Στα αρχαϊκά χρόνια οι βουλευτές συνεδρίαζαν στον υπαίθριο αυτό χώρο. Αρχές 5ου αι. π.Χ. κτίζεται το παλαιό και στο τέλος του αιώνα το νεότερο Βουλευτήριο. Στην Kλασική Eποχή συνεδρίαζαν στο Βουλευτήριο 500 βουλευτές, γι' αυτό, συνήθως αναφερόμαστε στη Βουλή των Πεντακοσίων. Κάθε μια από τις 10 φυλές της Αθήνας επέλεγε με κλήρωση 50 αντιπροσώπους της, τους Βουλευτές, που η θητεία τους διαρκούσε ένα χρόνο.</a:t>
            </a:r>
          </a:p>
        </p:txBody>
      </p:sp>
      <p:pic>
        <p:nvPicPr>
          <p:cNvPr id="108547" name="Εικόνα 1" descr="http://farm4.static.flickr.com/3337/3192941954_70fa789def.jpg"/>
          <p:cNvPicPr>
            <a:picLocks noChangeAspect="1" noChangeArrowheads="1"/>
          </p:cNvPicPr>
          <p:nvPr/>
        </p:nvPicPr>
        <p:blipFill>
          <a:blip r:embed="rId3" cstate="print"/>
          <a:srcRect/>
          <a:stretch>
            <a:fillRect/>
          </a:stretch>
        </p:blipFill>
        <p:spPr bwMode="auto">
          <a:xfrm>
            <a:off x="5364163" y="3933825"/>
            <a:ext cx="3492500" cy="2328863"/>
          </a:xfrm>
          <a:prstGeom prst="rect">
            <a:avLst/>
          </a:prstGeom>
          <a:noFill/>
          <a:ln w="9525">
            <a:noFill/>
            <a:miter lim="800000"/>
            <a:headEnd/>
            <a:tailEnd/>
          </a:ln>
        </p:spPr>
      </p:pic>
      <p:sp>
        <p:nvSpPr>
          <p:cNvPr id="108548" name="Rectangle 7"/>
          <p:cNvSpPr>
            <a:spLocks noChangeArrowheads="1"/>
          </p:cNvSpPr>
          <p:nvPr/>
        </p:nvSpPr>
        <p:spPr bwMode="auto">
          <a:xfrm>
            <a:off x="0" y="2952750"/>
            <a:ext cx="5292725" cy="3514725"/>
          </a:xfrm>
          <a:prstGeom prst="rect">
            <a:avLst/>
          </a:prstGeom>
          <a:noFill/>
          <a:ln w="9525">
            <a:noFill/>
            <a:miter lim="800000"/>
            <a:headEnd/>
            <a:tailEnd/>
          </a:ln>
        </p:spPr>
        <p:txBody>
          <a:bodyPr anchor="ctr">
            <a:spAutoFit/>
          </a:bodyPr>
          <a:lstStyle/>
          <a:p>
            <a:pPr>
              <a:buClr>
                <a:srgbClr val="000000"/>
              </a:buClr>
              <a:buSzPct val="100000"/>
              <a:buFont typeface="Times New Roman" pitchFamily="18" charset="0"/>
              <a:buNone/>
            </a:pPr>
            <a:r>
              <a:rPr lang="el-GR" sz="1400">
                <a:solidFill>
                  <a:schemeClr val="tx1"/>
                </a:solidFill>
              </a:rPr>
              <a:t>Ένα</a:t>
            </a:r>
            <a:r>
              <a:rPr lang="el-GR" sz="1600">
                <a:solidFill>
                  <a:schemeClr val="tx1"/>
                </a:solidFill>
              </a:rPr>
              <a:t> από τα σημαντικότερα οικοδομήματα του ιερού της Δωδώνης με μνημειακή μορφή, το οποίο είχε διοικητικό-πολιτικό χαρακτήρα, ήταν και το Βουλευτήριο του ιερού, όπου συγκεντρώνονταν οι βουλευτές. Το κτήριο αποτελείται από το κυρίως Βουλευτήριο, με διαστάσεις 43,60 μ. x 32,35 μ και μια σύγχρονη δωρική στοά στην πρόσοψή του, όμοια με τη νότια στοά της σκηνής του Θεάτρου. Κατά την κατασκευή του, χρειάστηκε να μεταφερθεί δυτικότερα η βορειοδυτική πλευρά του εξωτερικού περιβόλου, που περνούσε από τη θέση του Βουλευτηρίου, και να συνδεθεί με το μικρό κτήριο Μ, που ίσως χρησίμευε για κατοικία των ιερέων. Το θέατρο και το Βουλευτήριο είναι σύγχρονες κατασκευές του τέλους του 4ου ή των αρχών του 3ου αιώνα π.Χ.</a:t>
            </a:r>
          </a:p>
        </p:txBody>
      </p:sp>
    </p:spTree>
  </p:cSld>
  <p:clrMapOvr>
    <a:masterClrMapping/>
  </p:clrMapOvr>
  <p:transition>
    <p:wheel spokes="8"/>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WordArt 4"/>
          <p:cNvSpPr>
            <a:spLocks noChangeArrowheads="1" noChangeShapeType="1" noTextEdit="1"/>
          </p:cNvSpPr>
          <p:nvPr/>
        </p:nvSpPr>
        <p:spPr bwMode="auto">
          <a:xfrm>
            <a:off x="2268538" y="404813"/>
            <a:ext cx="4824412" cy="792162"/>
          </a:xfrm>
          <a:prstGeom prst="rect">
            <a:avLst/>
          </a:prstGeom>
        </p:spPr>
        <p:txBody>
          <a:bodyPr wrap="none" fromWordArt="1">
            <a:prstTxWarp prst="textPlain">
              <a:avLst>
                <a:gd name="adj" fmla="val 50000"/>
              </a:avLst>
            </a:prstTxWarp>
          </a:bodyPr>
          <a:lstStyle/>
          <a:p>
            <a:pPr algn="ctr"/>
            <a:r>
              <a:rPr lang="el-GR" sz="2400" kern="10">
                <a:ln w="22225">
                  <a:solidFill>
                    <a:srgbClr val="4D4D4D"/>
                  </a:solidFill>
                  <a:round/>
                  <a:headEnd/>
                  <a:tailEnd/>
                </a:ln>
                <a:solidFill>
                  <a:srgbClr val="868F0F"/>
                </a:solidFill>
                <a:latin typeface="Arial Black"/>
              </a:rPr>
              <a:t>Άρειος Πάγος</a:t>
            </a:r>
          </a:p>
        </p:txBody>
      </p:sp>
      <p:sp>
        <p:nvSpPr>
          <p:cNvPr id="109570" name="Rectangle 5"/>
          <p:cNvSpPr>
            <a:spLocks noChangeArrowheads="1"/>
          </p:cNvSpPr>
          <p:nvPr/>
        </p:nvSpPr>
        <p:spPr bwMode="auto">
          <a:xfrm>
            <a:off x="827088" y="1268413"/>
            <a:ext cx="7358062" cy="1344612"/>
          </a:xfrm>
          <a:prstGeom prst="rect">
            <a:avLst/>
          </a:prstGeom>
          <a:noFill/>
          <a:ln w="9525">
            <a:noFill/>
            <a:miter lim="800000"/>
            <a:headEnd/>
            <a:tailEnd/>
          </a:ln>
        </p:spPr>
        <p:txBody>
          <a:bodyPr anchor="ctr">
            <a:spAutoFit/>
          </a:bodyPr>
          <a:lstStyle/>
          <a:p>
            <a:pPr algn="just">
              <a:buClr>
                <a:srgbClr val="000000"/>
              </a:buClr>
              <a:buSzPct val="100000"/>
              <a:buFont typeface="Times New Roman" pitchFamily="18" charset="0"/>
              <a:buNone/>
            </a:pPr>
            <a:r>
              <a:rPr lang="el-GR"/>
              <a:t> </a:t>
            </a:r>
            <a:r>
              <a:rPr lang="el-GR" sz="1600">
                <a:solidFill>
                  <a:schemeClr val="tx1"/>
                </a:solidFill>
              </a:rPr>
              <a:t>Λόφος ύψους 115μ. Αφιερωμένος στον θεό Άρη ή στις Αρές, δηλαδή, τις Ερινύες, αποτρόπαιες θεές της εκδίκησης. Έδρα του ομώνυμου Δικαστηρίου της Αθήνας που στην περίοδο της αριστοκρατικής ολιγαρχίας κυβερνούσε την πόλη. Eδώ σύμφωνα με τις "Πράξεις των Aποστόλων" μίλησε ο Απόστολος Παύλος για τον Άγνωστο Θεό (50 μ.Χ.). </a:t>
            </a:r>
          </a:p>
        </p:txBody>
      </p:sp>
      <p:pic>
        <p:nvPicPr>
          <p:cNvPr id="109571" name="Picture 7" descr="AreiosPagos-1.jpg image by iasios"/>
          <p:cNvPicPr>
            <a:picLocks noChangeAspect="1" noChangeArrowheads="1"/>
          </p:cNvPicPr>
          <p:nvPr/>
        </p:nvPicPr>
        <p:blipFill>
          <a:blip r:embed="rId3" cstate="print"/>
          <a:srcRect/>
          <a:stretch>
            <a:fillRect/>
          </a:stretch>
        </p:blipFill>
        <p:spPr bwMode="auto">
          <a:xfrm>
            <a:off x="4859338" y="2997200"/>
            <a:ext cx="3708400" cy="2643188"/>
          </a:xfrm>
          <a:prstGeom prst="rect">
            <a:avLst/>
          </a:prstGeom>
          <a:noFill/>
          <a:ln w="9525">
            <a:noFill/>
            <a:miter lim="800000"/>
            <a:headEnd/>
            <a:tailEnd/>
          </a:ln>
        </p:spPr>
      </p:pic>
      <p:sp>
        <p:nvSpPr>
          <p:cNvPr id="109572" name="Rectangle 8"/>
          <p:cNvSpPr>
            <a:spLocks noChangeArrowheads="1"/>
          </p:cNvSpPr>
          <p:nvPr/>
        </p:nvSpPr>
        <p:spPr bwMode="auto">
          <a:xfrm>
            <a:off x="539750" y="2976563"/>
            <a:ext cx="4176713" cy="3514725"/>
          </a:xfrm>
          <a:prstGeom prst="rect">
            <a:avLst/>
          </a:prstGeom>
          <a:noFill/>
          <a:ln w="9525">
            <a:noFill/>
            <a:miter lim="800000"/>
            <a:headEnd/>
            <a:tailEnd/>
          </a:ln>
        </p:spPr>
        <p:txBody>
          <a:bodyPr anchor="ctr">
            <a:spAutoFit/>
          </a:bodyPr>
          <a:lstStyle/>
          <a:p>
            <a:pPr algn="just">
              <a:buClr>
                <a:srgbClr val="000000"/>
              </a:buClr>
              <a:buSzPct val="100000"/>
              <a:buFont typeface="Times New Roman" pitchFamily="18" charset="0"/>
              <a:buNone/>
            </a:pPr>
            <a:r>
              <a:rPr lang="el-GR" sz="1600">
                <a:solidFill>
                  <a:schemeClr val="tx1"/>
                </a:solidFill>
              </a:rPr>
              <a:t>Ο Άρειος Πάγος ιδρύθηκε στις </a:t>
            </a:r>
            <a:r>
              <a:rPr lang="el-GR" sz="1600">
                <a:solidFill>
                  <a:schemeClr val="tx1"/>
                </a:solidFill>
                <a:hlinkClick r:id="rId4" tooltip="16 Οκτωβρίου"/>
              </a:rPr>
              <a:t>16 Οκτωβρίου</a:t>
            </a:r>
            <a:r>
              <a:rPr lang="el-GR" sz="1600">
                <a:solidFill>
                  <a:schemeClr val="tx1"/>
                </a:solidFill>
              </a:rPr>
              <a:t> </a:t>
            </a:r>
            <a:r>
              <a:rPr lang="el-GR" sz="1600">
                <a:solidFill>
                  <a:schemeClr val="tx1"/>
                </a:solidFill>
                <a:hlinkClick r:id="rId5" tooltip="1834"/>
              </a:rPr>
              <a:t>1834</a:t>
            </a:r>
            <a:r>
              <a:rPr lang="el-GR" sz="1600">
                <a:solidFill>
                  <a:schemeClr val="tx1"/>
                </a:solidFill>
              </a:rPr>
              <a:t> με βασιλικό διάταγμα και λειτούργησε ως το ανώτατο δικαστήριο του κράτους. Το όνομα προήλθε από το ομώνυμο δικαστήριο στην Αρχαία Αθήνα. Η πρώτη απόφαση του Αρείου Πάγου (1/1835) κρίθηκε και αποφασίσθηκε στις </a:t>
            </a:r>
            <a:r>
              <a:rPr lang="el-GR" sz="1600">
                <a:solidFill>
                  <a:schemeClr val="tx1"/>
                </a:solidFill>
                <a:hlinkClick r:id="rId6" tooltip="30 Απριλίου"/>
              </a:rPr>
              <a:t>30 Απριλίου</a:t>
            </a:r>
            <a:r>
              <a:rPr lang="el-GR" sz="1600">
                <a:solidFill>
                  <a:schemeClr val="tx1"/>
                </a:solidFill>
              </a:rPr>
              <a:t> </a:t>
            </a:r>
            <a:r>
              <a:rPr lang="el-GR" sz="1600">
                <a:solidFill>
                  <a:schemeClr val="tx1"/>
                </a:solidFill>
                <a:hlinkClick r:id="rId7" tooltip="1835"/>
              </a:rPr>
              <a:t>1835</a:t>
            </a:r>
            <a:r>
              <a:rPr lang="el-GR" sz="1600">
                <a:solidFill>
                  <a:schemeClr val="tx1"/>
                </a:solidFill>
              </a:rPr>
              <a:t> και δημοσιεύθηκε την </a:t>
            </a:r>
            <a:r>
              <a:rPr lang="el-GR" sz="1600">
                <a:solidFill>
                  <a:schemeClr val="tx1"/>
                </a:solidFill>
                <a:hlinkClick r:id="rId8" tooltip="1η Μαΐου"/>
              </a:rPr>
              <a:t>1η Μαΐου</a:t>
            </a:r>
            <a:r>
              <a:rPr lang="el-GR" sz="1600">
                <a:solidFill>
                  <a:schemeClr val="tx1"/>
                </a:solidFill>
              </a:rPr>
              <a:t> 1835. Μέχρι το </a:t>
            </a:r>
            <a:r>
              <a:rPr lang="el-GR" sz="1600">
                <a:solidFill>
                  <a:schemeClr val="tx1"/>
                </a:solidFill>
                <a:hlinkClick r:id="rId9" tooltip="1981"/>
              </a:rPr>
              <a:t>1981</a:t>
            </a:r>
            <a:r>
              <a:rPr lang="el-GR" sz="1600">
                <a:solidFill>
                  <a:schemeClr val="tx1"/>
                </a:solidFill>
              </a:rPr>
              <a:t> ο Άρειος Πάγος στεγαζόταν στο "Ιλίου Μέλαθρον", επί της Πανεπιστημίου, όπου σήμερα στεγάζεται το νομισματικό μουσείο, ενώ σήμερα στεγάζεται στο δικαστικό μέγαρο της Λεωφόρου Αλεξάνδρας.</a:t>
            </a:r>
          </a:p>
        </p:txBody>
      </p:sp>
    </p:spTree>
  </p:cSld>
  <p:clrMapOvr>
    <a:masterClrMapping/>
  </p:clrMapOvr>
  <p:transition spd="med">
    <p:wheel spokes="8"/>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WordArt 4"/>
          <p:cNvSpPr>
            <a:spLocks noChangeArrowheads="1" noChangeShapeType="1" noTextEdit="1"/>
          </p:cNvSpPr>
          <p:nvPr/>
        </p:nvSpPr>
        <p:spPr bwMode="auto">
          <a:xfrm>
            <a:off x="2195513" y="476250"/>
            <a:ext cx="4679950" cy="792163"/>
          </a:xfrm>
          <a:prstGeom prst="rect">
            <a:avLst/>
          </a:prstGeom>
        </p:spPr>
        <p:txBody>
          <a:bodyPr wrap="none" fromWordArt="1">
            <a:prstTxWarp prst="textPlain">
              <a:avLst>
                <a:gd name="adj" fmla="val 50000"/>
              </a:avLst>
            </a:prstTxWarp>
          </a:bodyPr>
          <a:lstStyle/>
          <a:p>
            <a:pPr algn="ctr"/>
            <a:r>
              <a:rPr lang="el-GR" sz="2400" kern="10">
                <a:ln w="22225">
                  <a:solidFill>
                    <a:srgbClr val="4D4D4D"/>
                  </a:solidFill>
                  <a:round/>
                  <a:headEnd/>
                  <a:tailEnd/>
                </a:ln>
                <a:solidFill>
                  <a:srgbClr val="868F0F"/>
                </a:solidFill>
                <a:latin typeface="Arial Black"/>
              </a:rPr>
              <a:t>Αρχιτεκτονική</a:t>
            </a:r>
          </a:p>
        </p:txBody>
      </p:sp>
      <p:sp>
        <p:nvSpPr>
          <p:cNvPr id="110594" name="Rectangle 6"/>
          <p:cNvSpPr>
            <a:spLocks noChangeArrowheads="1"/>
          </p:cNvSpPr>
          <p:nvPr/>
        </p:nvSpPr>
        <p:spPr bwMode="auto">
          <a:xfrm>
            <a:off x="19050" y="1254125"/>
            <a:ext cx="184150" cy="366713"/>
          </a:xfrm>
          <a:prstGeom prst="rect">
            <a:avLst/>
          </a:prstGeom>
          <a:noFill/>
          <a:ln w="9525">
            <a:noFill/>
            <a:miter lim="800000"/>
            <a:headEnd/>
            <a:tailEnd/>
          </a:ln>
        </p:spPr>
        <p:txBody>
          <a:bodyPr wrap="none" anchor="ctr">
            <a:spAutoFit/>
          </a:bodyPr>
          <a:lstStyle/>
          <a:p>
            <a:pPr>
              <a:buClr>
                <a:srgbClr val="000000"/>
              </a:buClr>
              <a:buSzPct val="100000"/>
              <a:buFont typeface="Times New Roman" pitchFamily="18" charset="0"/>
              <a:buNone/>
            </a:pPr>
            <a:endParaRPr lang="en-US"/>
          </a:p>
        </p:txBody>
      </p:sp>
      <p:pic>
        <p:nvPicPr>
          <p:cNvPr id="110595" name="Εικόνα 2" descr="ΑΡΤΕΜΙΙΣ"/>
          <p:cNvPicPr>
            <a:picLocks noChangeAspect="1" noChangeArrowheads="1"/>
          </p:cNvPicPr>
          <p:nvPr/>
        </p:nvPicPr>
        <p:blipFill>
          <a:blip r:embed="rId3" cstate="print"/>
          <a:srcRect/>
          <a:stretch>
            <a:fillRect/>
          </a:stretch>
        </p:blipFill>
        <p:spPr bwMode="auto">
          <a:xfrm>
            <a:off x="1042988" y="2636838"/>
            <a:ext cx="2628900" cy="3238500"/>
          </a:xfrm>
          <a:prstGeom prst="rect">
            <a:avLst/>
          </a:prstGeom>
          <a:noFill/>
          <a:ln w="9525">
            <a:noFill/>
            <a:miter lim="800000"/>
            <a:headEnd/>
            <a:tailEnd/>
          </a:ln>
        </p:spPr>
      </p:pic>
      <p:sp>
        <p:nvSpPr>
          <p:cNvPr id="110596" name="Rectangle 7"/>
          <p:cNvSpPr>
            <a:spLocks noChangeArrowheads="1"/>
          </p:cNvSpPr>
          <p:nvPr/>
        </p:nvSpPr>
        <p:spPr bwMode="auto">
          <a:xfrm>
            <a:off x="1116013" y="1484313"/>
            <a:ext cx="1584325" cy="503237"/>
          </a:xfrm>
          <a:prstGeom prst="rect">
            <a:avLst/>
          </a:prstGeom>
          <a:noFill/>
          <a:ln w="9525">
            <a:noFill/>
            <a:miter lim="800000"/>
            <a:headEnd/>
            <a:tailEnd/>
          </a:ln>
        </p:spPr>
        <p:txBody>
          <a:bodyPr wrap="none" anchor="ctr">
            <a:spAutoFit/>
          </a:bodyPr>
          <a:lstStyle/>
          <a:p>
            <a:pPr>
              <a:buClr>
                <a:srgbClr val="000000"/>
              </a:buClr>
              <a:buSzPct val="100000"/>
              <a:buFont typeface="Times New Roman" pitchFamily="18" charset="0"/>
              <a:buNone/>
            </a:pPr>
            <a:r>
              <a:rPr lang="el-GR" sz="2700" u="sng">
                <a:solidFill>
                  <a:srgbClr val="365F91"/>
                </a:solidFill>
                <a:latin typeface="Segoe Script"/>
                <a:cs typeface="Times New Roman" pitchFamily="18" charset="0"/>
              </a:rPr>
              <a:t>ΙΩΝΙΚΟΣ</a:t>
            </a:r>
            <a:endParaRPr lang="el-GR">
              <a:solidFill>
                <a:srgbClr val="FFFFFF"/>
              </a:solidFill>
            </a:endParaRPr>
          </a:p>
        </p:txBody>
      </p:sp>
      <p:sp>
        <p:nvSpPr>
          <p:cNvPr id="110597" name="Rectangle 8"/>
          <p:cNvSpPr>
            <a:spLocks noChangeArrowheads="1"/>
          </p:cNvSpPr>
          <p:nvPr/>
        </p:nvSpPr>
        <p:spPr bwMode="auto">
          <a:xfrm>
            <a:off x="-2657475" y="2997200"/>
            <a:ext cx="12357100" cy="2289175"/>
          </a:xfrm>
          <a:prstGeom prst="rect">
            <a:avLst/>
          </a:prstGeom>
          <a:noFill/>
          <a:ln w="9525">
            <a:noFill/>
            <a:miter lim="800000"/>
            <a:headEnd/>
            <a:tailEnd/>
          </a:ln>
        </p:spPr>
        <p:txBody>
          <a:bodyPr wrap="none" anchor="ctr">
            <a:spAutoFit/>
          </a:bodyPr>
          <a:lstStyle/>
          <a:p>
            <a:pPr algn="ctr">
              <a:buClr>
                <a:srgbClr val="000000"/>
              </a:buClr>
              <a:buSzPct val="100000"/>
              <a:buFont typeface="Times New Roman" pitchFamily="18" charset="0"/>
              <a:buNone/>
            </a:pPr>
            <a:r>
              <a:rPr lang="el-GR"/>
              <a:t>                                                                                     </a:t>
            </a:r>
            <a:r>
              <a:rPr lang="el-GR">
                <a:solidFill>
                  <a:schemeClr val="tx1"/>
                </a:solidFill>
              </a:rPr>
              <a:t>Ο Ιωνικός ρυθμός είναι ένας από τους </a:t>
            </a:r>
          </a:p>
          <a:p>
            <a:pPr algn="ctr">
              <a:buClr>
                <a:srgbClr val="000000"/>
              </a:buClr>
              <a:buSzPct val="100000"/>
              <a:buFont typeface="Times New Roman" pitchFamily="18" charset="0"/>
              <a:buNone/>
            </a:pPr>
            <a:r>
              <a:rPr lang="el-GR">
                <a:solidFill>
                  <a:schemeClr val="tx1"/>
                </a:solidFill>
              </a:rPr>
              <a:t>                                                                     πέντε αρχαίους κλασικούς       </a:t>
            </a:r>
          </a:p>
          <a:p>
            <a:pPr algn="ctr">
              <a:buClr>
                <a:srgbClr val="000000"/>
              </a:buClr>
              <a:buSzPct val="100000"/>
              <a:buFont typeface="Times New Roman" pitchFamily="18" charset="0"/>
              <a:buNone/>
            </a:pPr>
            <a:r>
              <a:rPr lang="el-GR">
                <a:solidFill>
                  <a:schemeClr val="tx1"/>
                </a:solidFill>
              </a:rPr>
              <a:t>                                                                                                          αρχιτεκτονικούς ρυθμούς.                                             </a:t>
            </a:r>
          </a:p>
          <a:p>
            <a:pPr algn="ctr">
              <a:buClr>
                <a:srgbClr val="000000"/>
              </a:buClr>
              <a:buSzPct val="100000"/>
              <a:buFont typeface="Times New Roman" pitchFamily="18" charset="0"/>
              <a:buNone/>
            </a:pPr>
            <a:r>
              <a:rPr lang="el-GR">
                <a:solidFill>
                  <a:schemeClr val="tx1"/>
                </a:solidFill>
              </a:rPr>
              <a:t>                                                                                     Κατατάσσεται μεταξύ του Δωρικού και</a:t>
            </a:r>
          </a:p>
          <a:p>
            <a:pPr algn="ctr">
              <a:buClr>
                <a:srgbClr val="000000"/>
              </a:buClr>
              <a:buSzPct val="100000"/>
              <a:buFont typeface="Times New Roman" pitchFamily="18" charset="0"/>
              <a:buNone/>
            </a:pPr>
            <a:r>
              <a:rPr lang="el-GR">
                <a:solidFill>
                  <a:schemeClr val="tx1"/>
                </a:solidFill>
              </a:rPr>
              <a:t>                                                                                     Του Κορινθιακού ρυθμού. Κύρια </a:t>
            </a:r>
          </a:p>
          <a:p>
            <a:pPr algn="ctr">
              <a:buClr>
                <a:srgbClr val="000000"/>
              </a:buClr>
              <a:buSzPct val="100000"/>
              <a:buFont typeface="Times New Roman" pitchFamily="18" charset="0"/>
              <a:buNone/>
            </a:pPr>
            <a:r>
              <a:rPr lang="el-GR">
                <a:solidFill>
                  <a:schemeClr val="tx1"/>
                </a:solidFill>
              </a:rPr>
              <a:t>                                                                                     στοιχεία διάκρισης των ρυθμών αυτών</a:t>
            </a:r>
          </a:p>
          <a:p>
            <a:pPr algn="ctr">
              <a:buClr>
                <a:srgbClr val="000000"/>
              </a:buClr>
              <a:buSzPct val="100000"/>
              <a:buFont typeface="Times New Roman" pitchFamily="18" charset="0"/>
              <a:buNone/>
            </a:pPr>
            <a:r>
              <a:rPr lang="el-GR">
                <a:solidFill>
                  <a:schemeClr val="tx1"/>
                </a:solidFill>
              </a:rPr>
              <a:t>                                                                                     είναι η ζωφόρος, τα κιονόκρανα και οι</a:t>
            </a:r>
          </a:p>
          <a:p>
            <a:pPr algn="ctr">
              <a:buClr>
                <a:srgbClr val="000000"/>
              </a:buClr>
              <a:buSzPct val="100000"/>
              <a:buFont typeface="Times New Roman" pitchFamily="18" charset="0"/>
              <a:buNone/>
            </a:pPr>
            <a:r>
              <a:rPr lang="el-GR">
                <a:solidFill>
                  <a:schemeClr val="tx1"/>
                </a:solidFill>
              </a:rPr>
              <a:t>                                                                                     κιονοστοιχίες των αρχαίων κτισμάτων. </a:t>
            </a:r>
          </a:p>
        </p:txBody>
      </p:sp>
    </p:spTree>
  </p:cSld>
  <p:clrMapOvr>
    <a:masterClrMapping/>
  </p:clrMapOvr>
  <p:transition>
    <p:wheel spokes="8"/>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4"/>
          <p:cNvSpPr>
            <a:spLocks noChangeArrowheads="1"/>
          </p:cNvSpPr>
          <p:nvPr/>
        </p:nvSpPr>
        <p:spPr bwMode="auto">
          <a:xfrm>
            <a:off x="1187450" y="692150"/>
            <a:ext cx="1800225" cy="519113"/>
          </a:xfrm>
          <a:prstGeom prst="rect">
            <a:avLst/>
          </a:prstGeom>
          <a:noFill/>
          <a:ln w="9525">
            <a:noFill/>
            <a:miter lim="800000"/>
            <a:headEnd/>
            <a:tailEnd/>
          </a:ln>
        </p:spPr>
        <p:txBody>
          <a:bodyPr anchor="ctr">
            <a:spAutoFit/>
          </a:bodyPr>
          <a:lstStyle/>
          <a:p>
            <a:pPr algn="just">
              <a:buClr>
                <a:srgbClr val="000000"/>
              </a:buClr>
              <a:buSzPct val="100000"/>
              <a:buFont typeface="Times New Roman" pitchFamily="18" charset="0"/>
              <a:buNone/>
              <a:tabLst>
                <a:tab pos="3419475" algn="l"/>
              </a:tabLst>
            </a:pPr>
            <a:r>
              <a:rPr lang="el-GR" sz="2800" u="sng">
                <a:solidFill>
                  <a:srgbClr val="4D4D4D"/>
                </a:solidFill>
              </a:rPr>
              <a:t>ΔΩΡΙΚΟΣ</a:t>
            </a:r>
          </a:p>
        </p:txBody>
      </p:sp>
      <p:pic>
        <p:nvPicPr>
          <p:cNvPr id="111618" name="Εικόνα 3" descr="ΑΦΑΙΑ"/>
          <p:cNvPicPr>
            <a:picLocks noChangeAspect="1" noChangeArrowheads="1"/>
          </p:cNvPicPr>
          <p:nvPr/>
        </p:nvPicPr>
        <p:blipFill>
          <a:blip r:embed="rId3" cstate="print"/>
          <a:srcRect/>
          <a:stretch>
            <a:fillRect/>
          </a:stretch>
        </p:blipFill>
        <p:spPr bwMode="auto">
          <a:xfrm>
            <a:off x="1187450" y="1773238"/>
            <a:ext cx="3171825" cy="3343275"/>
          </a:xfrm>
          <a:prstGeom prst="rect">
            <a:avLst/>
          </a:prstGeom>
          <a:noFill/>
          <a:ln w="9525">
            <a:noFill/>
            <a:miter lim="800000"/>
            <a:headEnd/>
            <a:tailEnd/>
          </a:ln>
        </p:spPr>
      </p:pic>
      <p:sp>
        <p:nvSpPr>
          <p:cNvPr id="111619" name="Rectangle 6"/>
          <p:cNvSpPr>
            <a:spLocks noChangeArrowheads="1"/>
          </p:cNvSpPr>
          <p:nvPr/>
        </p:nvSpPr>
        <p:spPr bwMode="auto">
          <a:xfrm>
            <a:off x="4868863" y="2276475"/>
            <a:ext cx="3748087" cy="2014538"/>
          </a:xfrm>
          <a:prstGeom prst="rect">
            <a:avLst/>
          </a:prstGeom>
          <a:noFill/>
          <a:ln w="9525">
            <a:noFill/>
            <a:miter lim="800000"/>
            <a:headEnd/>
            <a:tailEnd/>
          </a:ln>
        </p:spPr>
        <p:txBody>
          <a:bodyPr wrap="none" anchor="ctr">
            <a:spAutoFit/>
          </a:bodyPr>
          <a:lstStyle/>
          <a:p>
            <a:pPr algn="ctr">
              <a:buClr>
                <a:srgbClr val="000000"/>
              </a:buClr>
              <a:buSzPct val="100000"/>
              <a:buFont typeface="Times New Roman" pitchFamily="18" charset="0"/>
              <a:buNone/>
            </a:pPr>
            <a:r>
              <a:rPr lang="el-GR">
                <a:solidFill>
                  <a:srgbClr val="4D4D4D"/>
                </a:solidFill>
              </a:rPr>
              <a:t>Δωρικός Ρυθμός ονομάζεται στην </a:t>
            </a:r>
          </a:p>
          <a:p>
            <a:pPr algn="ctr">
              <a:buClr>
                <a:srgbClr val="000000"/>
              </a:buClr>
              <a:buSzPct val="100000"/>
              <a:buFont typeface="Times New Roman" pitchFamily="18" charset="0"/>
              <a:buNone/>
            </a:pPr>
            <a:r>
              <a:rPr lang="el-GR">
                <a:solidFill>
                  <a:srgbClr val="4D4D4D"/>
                </a:solidFill>
              </a:rPr>
              <a:t>αρχαία ελληνική αρχιτεκτονική, και </a:t>
            </a:r>
          </a:p>
          <a:p>
            <a:pPr algn="ctr">
              <a:buClr>
                <a:srgbClr val="000000"/>
              </a:buClr>
              <a:buSzPct val="100000"/>
              <a:buFont typeface="Times New Roman" pitchFamily="18" charset="0"/>
              <a:buNone/>
            </a:pPr>
            <a:r>
              <a:rPr lang="el-GR">
                <a:solidFill>
                  <a:srgbClr val="4D4D4D"/>
                </a:solidFill>
              </a:rPr>
              <a:t>ειδικότερα στη ναοδομία, ο ρυθμός </a:t>
            </a:r>
          </a:p>
          <a:p>
            <a:pPr algn="ctr">
              <a:buClr>
                <a:srgbClr val="000000"/>
              </a:buClr>
              <a:buSzPct val="100000"/>
              <a:buFont typeface="Times New Roman" pitchFamily="18" charset="0"/>
              <a:buNone/>
            </a:pPr>
            <a:r>
              <a:rPr lang="el-GR">
                <a:solidFill>
                  <a:srgbClr val="4D4D4D"/>
                </a:solidFill>
              </a:rPr>
              <a:t>εκείνος που διακρίνεται για τη </a:t>
            </a:r>
          </a:p>
          <a:p>
            <a:pPr algn="ctr">
              <a:buClr>
                <a:srgbClr val="000000"/>
              </a:buClr>
              <a:buSzPct val="100000"/>
              <a:buFont typeface="Times New Roman" pitchFamily="18" charset="0"/>
              <a:buNone/>
            </a:pPr>
            <a:r>
              <a:rPr lang="el-GR">
                <a:solidFill>
                  <a:srgbClr val="4D4D4D"/>
                </a:solidFill>
              </a:rPr>
              <a:t>λιτότητα, την αυστηρότητα και τη </a:t>
            </a:r>
          </a:p>
          <a:p>
            <a:pPr algn="ctr">
              <a:buClr>
                <a:srgbClr val="000000"/>
              </a:buClr>
              <a:buSzPct val="100000"/>
              <a:buFont typeface="Times New Roman" pitchFamily="18" charset="0"/>
              <a:buNone/>
            </a:pPr>
            <a:r>
              <a:rPr lang="el-GR">
                <a:solidFill>
                  <a:srgbClr val="4D4D4D"/>
                </a:solidFill>
              </a:rPr>
              <a:t>μνημειακότητά του από τον πιο</a:t>
            </a:r>
          </a:p>
          <a:p>
            <a:pPr algn="ctr">
              <a:buClr>
                <a:srgbClr val="000000"/>
              </a:buClr>
              <a:buSzPct val="100000"/>
              <a:buFont typeface="Times New Roman" pitchFamily="18" charset="0"/>
              <a:buNone/>
            </a:pPr>
            <a:r>
              <a:rPr lang="el-GR">
                <a:solidFill>
                  <a:srgbClr val="4D4D4D"/>
                </a:solidFill>
              </a:rPr>
              <a:t>διακοσμητικό Ιωνικό Ρυθμό.</a:t>
            </a:r>
          </a:p>
        </p:txBody>
      </p:sp>
    </p:spTree>
  </p:cSld>
  <p:clrMapOvr>
    <a:masterClrMapping/>
  </p:clrMapOvr>
  <p:transition>
    <p:wheel spokes="8"/>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athena_nike.jpg"/>
          <p:cNvPicPr>
            <a:picLocks noChangeAspect="1"/>
          </p:cNvPicPr>
          <p:nvPr/>
        </p:nvPicPr>
        <p:blipFill>
          <a:blip r:embed="rId3" cstate="print">
            <a:duotone>
              <a:schemeClr val="bg2">
                <a:shade val="45000"/>
                <a:satMod val="135000"/>
              </a:schemeClr>
              <a:prstClr val="white"/>
            </a:duotone>
          </a:blip>
          <a:stretch>
            <a:fillRect/>
          </a:stretch>
        </p:blipFill>
        <p:spPr>
          <a:xfrm>
            <a:off x="0" y="0"/>
            <a:ext cx="9144000" cy="6858000"/>
          </a:xfrm>
          <a:prstGeom prst="rect">
            <a:avLst/>
          </a:prstGeom>
        </p:spPr>
      </p:pic>
      <p:sp>
        <p:nvSpPr>
          <p:cNvPr id="60419" name="2 - TextBox"/>
          <p:cNvSpPr txBox="1">
            <a:spLocks noChangeArrowheads="1"/>
          </p:cNvSpPr>
          <p:nvPr/>
        </p:nvSpPr>
        <p:spPr bwMode="auto">
          <a:xfrm>
            <a:off x="642938" y="357188"/>
            <a:ext cx="7786687" cy="5694362"/>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defRPr/>
            </a:pPr>
            <a:r>
              <a:rPr lang="el-GR" sz="2800" dirty="0">
                <a:ln w="0" cmpd="dbl">
                  <a:solidFill>
                    <a:schemeClr val="tx1"/>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Ο Ναός της Αθηνάς Νίκης.</a:t>
            </a:r>
            <a:br>
              <a:rPr lang="el-GR" sz="2800" dirty="0">
                <a:ln w="0" cmpd="dbl">
                  <a:solidFill>
                    <a:schemeClr val="tx1"/>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r>
              <a:rPr lang="el-GR" sz="2800" dirty="0">
                <a:ln w="0" cmpd="dbl">
                  <a:solidFill>
                    <a:schemeClr val="tx1"/>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Σχεδιασμένο από τον αρχιτέκτονα του Παρθενώνος Καλλικράτη, κτίστηκε πιθανόν το 427 </a:t>
            </a:r>
            <a:r>
              <a:rPr lang="el-GR" sz="2800" dirty="0" err="1">
                <a:ln w="0" cmpd="dbl">
                  <a:solidFill>
                    <a:schemeClr val="tx1"/>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π.Χ.</a:t>
            </a:r>
            <a:r>
              <a:rPr lang="el-GR" sz="2800" dirty="0">
                <a:ln w="0" cmpd="dbl">
                  <a:solidFill>
                    <a:schemeClr val="tx1"/>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σε Ιωνικό ρυθμό από Πεντελικό μάρμαρο. Λόγω ελλείψεως χρημάτων, τον Πελοποννησιακό πόλεμο και τις εσωτερικές πολιτικές αναταραχές, ο ναός χτίστηκε κατά διαστήματα. Το θωράκιο με τις νίκες κτίστηκε γύρω στο 410 </a:t>
            </a:r>
            <a:r>
              <a:rPr lang="el-GR" sz="2800" dirty="0" err="1">
                <a:ln w="0" cmpd="dbl">
                  <a:solidFill>
                    <a:schemeClr val="tx1"/>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π.Χ.</a:t>
            </a:r>
            <a:r>
              <a:rPr lang="el-GR" sz="2800" dirty="0">
                <a:ln w="0" cmpd="dbl">
                  <a:solidFill>
                    <a:schemeClr val="tx1"/>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μετά τον πόλεμο με τις νίκες του Αλκιβιάδη. Είχε καταστραφεί με την έκρηξη του 1645 </a:t>
            </a:r>
            <a:r>
              <a:rPr lang="el-GR" sz="2800" dirty="0" err="1">
                <a:ln w="0" cmpd="dbl">
                  <a:solidFill>
                    <a:schemeClr val="tx1"/>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μ.Χ</a:t>
            </a:r>
            <a:r>
              <a:rPr lang="el-GR" sz="2800" dirty="0">
                <a:ln w="0" cmpd="dbl">
                  <a:solidFill>
                    <a:schemeClr val="tx1"/>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και οι κολώνες του αναστηλώθηκαν, όσον το δυνατόν καλύτερα, με τις πραγματικές.</a:t>
            </a:r>
          </a:p>
        </p:txBody>
      </p:sp>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395288" y="260350"/>
            <a:ext cx="3106737" cy="457200"/>
          </a:xfrm>
          <a:prstGeom prst="rect">
            <a:avLst/>
          </a:prstGeom>
          <a:noFill/>
          <a:ln w="9525">
            <a:noFill/>
            <a:round/>
            <a:headEnd/>
            <a:tailEnd/>
          </a:ln>
        </p:spPr>
        <p:txBody>
          <a:bodyPr wrap="none" lIns="90000" tIns="46800" rIns="90000" bIns="46800" anchor="ctr">
            <a:spAutoFit/>
          </a:bodyPr>
          <a:lstStyle/>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a:solidFill>
                  <a:srgbClr val="000000"/>
                </a:solidFill>
                <a:latin typeface="Times New Roman" pitchFamily="18" charset="0"/>
                <a:cs typeface="Times New Roman" pitchFamily="18" charset="0"/>
              </a:rPr>
              <a:t>ΤΟ ΑΡΧΑΙΟ ΘΕΑΤΡΟ</a:t>
            </a:r>
          </a:p>
        </p:txBody>
      </p:sp>
      <p:sp>
        <p:nvSpPr>
          <p:cNvPr id="4105" name="Rectangle 9"/>
          <p:cNvSpPr>
            <a:spLocks noChangeArrowheads="1"/>
          </p:cNvSpPr>
          <p:nvPr/>
        </p:nvSpPr>
        <p:spPr bwMode="auto">
          <a:xfrm>
            <a:off x="4643438" y="1196975"/>
            <a:ext cx="4041775" cy="4530725"/>
          </a:xfrm>
          <a:prstGeom prst="rect">
            <a:avLst/>
          </a:prstGeom>
          <a:noFill/>
          <a:ln w="9525">
            <a:noFill/>
            <a:miter lim="800000"/>
            <a:headEnd/>
            <a:tailEnd/>
          </a:ln>
        </p:spPr>
        <p:txBody>
          <a:bodyPr/>
          <a:lstStyle/>
          <a:p>
            <a:pPr marL="342900" indent="-342900">
              <a:spcBef>
                <a:spcPct val="20000"/>
              </a:spcBef>
              <a:buClr>
                <a:srgbClr val="000000"/>
              </a:buClr>
              <a:buSzPct val="100000"/>
              <a:buFont typeface="Times New Roman" pitchFamily="18" charset="0"/>
              <a:buNone/>
              <a:defRPr/>
            </a:pPr>
            <a:r>
              <a:rPr lang="en-US" sz="3200" b="0" i="0">
                <a:solidFill>
                  <a:srgbClr val="000000"/>
                </a:solidFill>
                <a:effectLst>
                  <a:outerShdw blurRad="38100" dist="38100" dir="2700000" algn="tl">
                    <a:srgbClr val="C0C0C0"/>
                  </a:outerShdw>
                </a:effectLst>
                <a:latin typeface="Times New Roman" pitchFamily="18" charset="0"/>
              </a:rPr>
              <a:t>	</a:t>
            </a:r>
            <a:r>
              <a:rPr lang="el-GR" sz="3200" b="0" i="0">
                <a:solidFill>
                  <a:srgbClr val="000000"/>
                </a:solidFill>
                <a:effectLst>
                  <a:outerShdw blurRad="38100" dist="38100" dir="2700000" algn="tl">
                    <a:srgbClr val="C0C0C0"/>
                  </a:outerShdw>
                </a:effectLst>
                <a:latin typeface="Times New Roman" pitchFamily="18" charset="0"/>
              </a:rPr>
              <a:t>Το αρχαίο ελληνικό θέατρο:</a:t>
            </a:r>
          </a:p>
          <a:p>
            <a:pPr marL="342900" indent="-342900">
              <a:spcBef>
                <a:spcPct val="20000"/>
              </a:spcBef>
              <a:buClr>
                <a:schemeClr val="tx1"/>
              </a:buClr>
              <a:buSzPct val="100000"/>
              <a:buFont typeface="Times New Roman" pitchFamily="18" charset="0"/>
              <a:buChar char="•"/>
              <a:defRPr/>
            </a:pPr>
            <a:r>
              <a:rPr lang="el-GR" sz="3200" b="0" i="0">
                <a:solidFill>
                  <a:srgbClr val="000000"/>
                </a:solidFill>
                <a:effectLst>
                  <a:outerShdw blurRad="38100" dist="38100" dir="2700000" algn="tl">
                    <a:srgbClr val="C0C0C0"/>
                  </a:outerShdw>
                </a:effectLst>
                <a:latin typeface="Times New Roman" pitchFamily="18" charset="0"/>
              </a:rPr>
              <a:t>γεννήθηκε στις αγροτικές γιορτές προς τιμή του</a:t>
            </a:r>
            <a:r>
              <a:rPr lang="en-US" sz="3200" b="0" i="0">
                <a:solidFill>
                  <a:srgbClr val="000000"/>
                </a:solidFill>
                <a:effectLst>
                  <a:outerShdw blurRad="38100" dist="38100" dir="2700000" algn="tl">
                    <a:srgbClr val="C0C0C0"/>
                  </a:outerShdw>
                </a:effectLst>
                <a:latin typeface="Times New Roman" pitchFamily="18" charset="0"/>
              </a:rPr>
              <a:t> </a:t>
            </a:r>
            <a:r>
              <a:rPr lang="el-GR" sz="3200" b="0" i="0">
                <a:solidFill>
                  <a:srgbClr val="000000"/>
                </a:solidFill>
                <a:effectLst>
                  <a:outerShdw blurRad="38100" dist="38100" dir="2700000" algn="tl">
                    <a:srgbClr val="C0C0C0"/>
                  </a:outerShdw>
                </a:effectLst>
                <a:latin typeface="Times New Roman" pitchFamily="18" charset="0"/>
              </a:rPr>
              <a:t>θεού Διόνυσου</a:t>
            </a:r>
          </a:p>
          <a:p>
            <a:pPr marL="342900" indent="-342900">
              <a:spcBef>
                <a:spcPct val="20000"/>
              </a:spcBef>
              <a:buClr>
                <a:schemeClr val="tx1"/>
              </a:buClr>
              <a:buSzPct val="100000"/>
              <a:buFont typeface="Times New Roman" pitchFamily="18" charset="0"/>
              <a:buChar char="•"/>
              <a:defRPr/>
            </a:pPr>
            <a:r>
              <a:rPr lang="el-GR" sz="3200" b="0" i="0">
                <a:solidFill>
                  <a:srgbClr val="000000"/>
                </a:solidFill>
                <a:effectLst>
                  <a:outerShdw blurRad="38100" dist="38100" dir="2700000" algn="tl">
                    <a:srgbClr val="C0C0C0"/>
                  </a:outerShdw>
                </a:effectLst>
                <a:latin typeface="Times New Roman" pitchFamily="18" charset="0"/>
              </a:rPr>
              <a:t>θεωρείται ότι προήλθε από το διθύραμβο.</a:t>
            </a:r>
            <a:endParaRPr lang="en-US" sz="3200" b="0" i="0">
              <a:solidFill>
                <a:srgbClr val="000000"/>
              </a:solidFill>
              <a:effectLst>
                <a:outerShdw blurRad="38100" dist="38100" dir="2700000" algn="tl">
                  <a:srgbClr val="C0C0C0"/>
                </a:outerShdw>
              </a:effectLst>
              <a:latin typeface="Times New Roman" pitchFamily="18" charset="0"/>
            </a:endParaRPr>
          </a:p>
          <a:p>
            <a:pPr marL="342900" indent="-342900">
              <a:spcBef>
                <a:spcPct val="20000"/>
              </a:spcBef>
              <a:buClr>
                <a:schemeClr val="tx1"/>
              </a:buClr>
              <a:buSzPct val="100000"/>
              <a:buFont typeface="Times New Roman" pitchFamily="18" charset="0"/>
              <a:buChar char="•"/>
              <a:defRPr/>
            </a:pPr>
            <a:endParaRPr lang="en-US" sz="3200" b="0" i="0">
              <a:solidFill>
                <a:srgbClr val="000000"/>
              </a:solidFill>
              <a:effectLst>
                <a:outerShdw blurRad="38100" dist="38100" dir="2700000" algn="tl">
                  <a:srgbClr val="C0C0C0"/>
                </a:outerShdw>
              </a:effectLst>
              <a:latin typeface="Times New Roman" pitchFamily="18" charset="0"/>
            </a:endParaRPr>
          </a:p>
          <a:p>
            <a:pPr marL="342900" indent="-342900">
              <a:spcBef>
                <a:spcPct val="20000"/>
              </a:spcBef>
              <a:buClr>
                <a:schemeClr val="tx1"/>
              </a:buClr>
              <a:buSzPct val="100000"/>
              <a:buFont typeface="Times New Roman" pitchFamily="18" charset="0"/>
              <a:buNone/>
              <a:defRPr/>
            </a:pPr>
            <a:endParaRPr lang="en-US" sz="3200" b="0" i="0">
              <a:solidFill>
                <a:srgbClr val="000000"/>
              </a:solidFill>
              <a:effectLst>
                <a:outerShdw blurRad="38100" dist="38100" dir="2700000" algn="tl">
                  <a:srgbClr val="C0C0C0"/>
                </a:outerShdw>
              </a:effectLst>
              <a:latin typeface="Times New Roman" pitchFamily="18" charset="0"/>
            </a:endParaRPr>
          </a:p>
        </p:txBody>
      </p:sp>
      <p:pic>
        <p:nvPicPr>
          <p:cNvPr id="26631" name="Picture 7" descr="χορός"/>
          <p:cNvPicPr>
            <a:picLocks noChangeAspect="1" noChangeArrowheads="1"/>
          </p:cNvPicPr>
          <p:nvPr/>
        </p:nvPicPr>
        <p:blipFill>
          <a:blip r:embed="rId3" cstate="print"/>
          <a:srcRect/>
          <a:stretch>
            <a:fillRect/>
          </a:stretch>
        </p:blipFill>
        <p:spPr bwMode="auto">
          <a:xfrm>
            <a:off x="1042988" y="1341438"/>
            <a:ext cx="3413125" cy="4530725"/>
          </a:xfrm>
          <a:prstGeom prst="rect">
            <a:avLst/>
          </a:prstGeom>
          <a:noFill/>
          <a:ln w="9525">
            <a:noFill/>
            <a:miter lim="800000"/>
            <a:headEnd/>
            <a:tailEnd/>
          </a:ln>
        </p:spPr>
      </p:pic>
    </p:spTree>
  </p:cSld>
  <p:clrMapOvr>
    <a:masterClrMapping/>
  </p:clrMapOvr>
  <p:transition spd="med">
    <p:newsflash/>
  </p:transition>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5">
                                            <p:txEl>
                                              <p:pRg st="0" end="0"/>
                                            </p:txEl>
                                          </p:spTgt>
                                        </p:tgtEl>
                                        <p:attrNameLst>
                                          <p:attrName>style.visibility</p:attrName>
                                        </p:attrNameLst>
                                      </p:cBhvr>
                                      <p:to>
                                        <p:strVal val="visible"/>
                                      </p:to>
                                    </p:set>
                                    <p:anim calcmode="lin" valueType="num">
                                      <p:cBhvr additive="base">
                                        <p:cTn id="7" dur="2000" fill="hold"/>
                                        <p:tgtEl>
                                          <p:spTgt spid="410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10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05">
                                            <p:txEl>
                                              <p:pRg st="1" end="1"/>
                                            </p:txEl>
                                          </p:spTgt>
                                        </p:tgtEl>
                                        <p:attrNameLst>
                                          <p:attrName>style.visibility</p:attrName>
                                        </p:attrNameLst>
                                      </p:cBhvr>
                                      <p:to>
                                        <p:strVal val="visible"/>
                                      </p:to>
                                    </p:set>
                                    <p:anim calcmode="lin" valueType="num">
                                      <p:cBhvr additive="base">
                                        <p:cTn id="13" dur="3000" fill="hold"/>
                                        <p:tgtEl>
                                          <p:spTgt spid="4105">
                                            <p:txEl>
                                              <p:pRg st="1" end="1"/>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410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5">
                                            <p:txEl>
                                              <p:pRg st="2" end="2"/>
                                            </p:txEl>
                                          </p:spTgt>
                                        </p:tgtEl>
                                        <p:attrNameLst>
                                          <p:attrName>style.visibility</p:attrName>
                                        </p:attrNameLst>
                                      </p:cBhvr>
                                      <p:to>
                                        <p:strVal val="visible"/>
                                      </p:to>
                                    </p:set>
                                    <p:anim calcmode="lin" valueType="num">
                                      <p:cBhvr additive="base">
                                        <p:cTn id="19" dur="3000" fill="hold"/>
                                        <p:tgtEl>
                                          <p:spTgt spid="4105">
                                            <p:txEl>
                                              <p:pRg st="2" end="2"/>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410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nodeType="clickEffect">
                                  <p:stCondLst>
                                    <p:cond delay="0"/>
                                  </p:stCondLst>
                                  <p:childTnLst>
                                    <p:set>
                                      <p:cBhvr>
                                        <p:cTn id="24" dur="1" fill="hold">
                                          <p:stCondLst>
                                            <p:cond delay="0"/>
                                          </p:stCondLst>
                                        </p:cTn>
                                        <p:tgtEl>
                                          <p:spTgt spid="26631"/>
                                        </p:tgtEl>
                                        <p:attrNameLst>
                                          <p:attrName>style.visibility</p:attrName>
                                        </p:attrNameLst>
                                      </p:cBhvr>
                                      <p:to>
                                        <p:strVal val="visible"/>
                                      </p:to>
                                    </p:set>
                                    <p:animEffect transition="in" filter="wheel(4)">
                                      <p:cBhvr>
                                        <p:cTn id="25" dur="30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theseion_temple.jpg"/>
          <p:cNvPicPr>
            <a:picLocks noChangeAspect="1"/>
          </p:cNvPicPr>
          <p:nvPr/>
        </p:nvPicPr>
        <p:blipFill>
          <a:blip r:embed="rId3" cstate="print">
            <a:duotone>
              <a:schemeClr val="bg2">
                <a:shade val="45000"/>
                <a:satMod val="135000"/>
              </a:schemeClr>
              <a:prstClr val="white"/>
            </a:duotone>
          </a:blip>
          <a:stretch>
            <a:fillRect/>
          </a:stretch>
        </p:blipFill>
        <p:spPr>
          <a:xfrm>
            <a:off x="0" y="1"/>
            <a:ext cx="9144000" cy="6857999"/>
          </a:xfrm>
          <a:prstGeom prst="rect">
            <a:avLst/>
          </a:prstGeom>
        </p:spPr>
      </p:pic>
      <p:sp>
        <p:nvSpPr>
          <p:cNvPr id="3" name="2 - TextBox"/>
          <p:cNvSpPr txBox="1"/>
          <p:nvPr/>
        </p:nvSpPr>
        <p:spPr>
          <a:xfrm>
            <a:off x="571500" y="785813"/>
            <a:ext cx="8001000" cy="3970337"/>
          </a:xfrm>
          <a:prstGeom prst="rect">
            <a:avLst/>
          </a:prstGeom>
          <a:noFill/>
        </p:spPr>
        <p:txBody>
          <a:bodyPr>
            <a:spAutoFit/>
          </a:bodyPr>
          <a:lstStyle/>
          <a:p>
            <a:pPr>
              <a:buClr>
                <a:srgbClr val="000000"/>
              </a:buClr>
              <a:buSzPct val="100000"/>
              <a:buFont typeface="Times New Roman" pitchFamily="18" charset="0"/>
              <a:buNone/>
              <a:defRPr/>
            </a:pPr>
            <a:r>
              <a:rPr lang="el-GR" sz="2800" dirty="0">
                <a:ln w="0" cmpd="tri">
                  <a:solidFill>
                    <a:schemeClr val="tx1"/>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rPr>
              <a:t>Ο ναός του Ηφαίστου και της Αθηνάς Εργάνης ή το </a:t>
            </a:r>
            <a:r>
              <a:rPr lang="el-GR" sz="2800" dirty="0" err="1">
                <a:ln w="0" cmpd="tri">
                  <a:solidFill>
                    <a:schemeClr val="tx1"/>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rPr>
              <a:t>Θησείον</a:t>
            </a:r>
            <a:r>
              <a:rPr lang="el-GR" sz="2800" dirty="0">
                <a:ln w="0" cmpd="tri">
                  <a:solidFill>
                    <a:schemeClr val="tx1"/>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rPr>
              <a:t>.</a:t>
            </a:r>
            <a:br>
              <a:rPr lang="el-GR" sz="2800" dirty="0">
                <a:ln w="0" cmpd="tri">
                  <a:solidFill>
                    <a:schemeClr val="tx1"/>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rPr>
            </a:br>
            <a:r>
              <a:rPr lang="el-GR" sz="2800" dirty="0">
                <a:ln w="0" cmpd="tri">
                  <a:solidFill>
                    <a:schemeClr val="tx1"/>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rPr>
              <a:t>Ο Δωρικός ναός, ευρίσκεται στο δυτικό μέρος της Αγοράς, στον λόφο του</a:t>
            </a:r>
            <a:br>
              <a:rPr lang="el-GR" sz="2800" dirty="0">
                <a:ln w="0" cmpd="tri">
                  <a:solidFill>
                    <a:schemeClr val="tx1"/>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rPr>
            </a:br>
            <a:r>
              <a:rPr lang="el-GR" sz="2800" dirty="0">
                <a:ln w="0" cmpd="tri">
                  <a:solidFill>
                    <a:schemeClr val="tx1"/>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rPr>
              <a:t> Αγοραίου Κολωνού, και κτίσθηκε από τον αρχιτέκτονα Ικτίνο, πριν από τον</a:t>
            </a:r>
            <a:br>
              <a:rPr lang="el-GR" sz="2800" dirty="0">
                <a:ln w="0" cmpd="tri">
                  <a:solidFill>
                    <a:schemeClr val="tx1"/>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rPr>
            </a:br>
            <a:r>
              <a:rPr lang="el-GR" sz="2800" dirty="0">
                <a:ln w="0" cmpd="tri">
                  <a:solidFill>
                    <a:schemeClr val="tx1"/>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rPr>
              <a:t>Παρθενώνα (449-440 </a:t>
            </a:r>
            <a:r>
              <a:rPr lang="el-GR" sz="2800" dirty="0" err="1">
                <a:ln w="0" cmpd="tri">
                  <a:solidFill>
                    <a:schemeClr val="tx1"/>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rPr>
              <a:t>π.Χ.</a:t>
            </a:r>
            <a:r>
              <a:rPr lang="el-GR" sz="2800" dirty="0">
                <a:ln w="0" cmpd="tri">
                  <a:solidFill>
                    <a:schemeClr val="tx1"/>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rPr>
              <a:t>). Στην μετόπη και το διάζωμα απεικονίζονται τα</a:t>
            </a:r>
            <a:br>
              <a:rPr lang="el-GR" sz="2800" dirty="0">
                <a:ln w="0" cmpd="tri">
                  <a:solidFill>
                    <a:schemeClr val="tx1"/>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rPr>
            </a:br>
            <a:r>
              <a:rPr lang="el-GR" sz="2800" dirty="0">
                <a:ln w="0" cmpd="tri">
                  <a:solidFill>
                    <a:schemeClr val="tx1"/>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rPr>
              <a:t>κατορθώματα του Θησέως.</a:t>
            </a:r>
          </a:p>
        </p:txBody>
      </p:sp>
    </p:spTree>
  </p:cSld>
  <p:clrMapOvr>
    <a:masterClrMapping/>
  </p:clrMapOvr>
  <p:transition>
    <p:wheel spokes="8"/>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hephaistos_athena.jpg"/>
          <p:cNvPicPr>
            <a:picLocks noChangeAspect="1"/>
          </p:cNvPicPr>
          <p:nvPr/>
        </p:nvPicPr>
        <p:blipFill>
          <a:blip r:embed="rId3" cstate="print">
            <a:duotone>
              <a:schemeClr val="bg2">
                <a:shade val="45000"/>
                <a:satMod val="135000"/>
              </a:schemeClr>
              <a:prstClr val="white"/>
            </a:duotone>
          </a:blip>
          <a:stretch>
            <a:fillRect/>
          </a:stretch>
        </p:blipFill>
        <p:spPr>
          <a:xfrm>
            <a:off x="0" y="0"/>
            <a:ext cx="9144000" cy="6858000"/>
          </a:xfrm>
          <a:prstGeom prst="rect">
            <a:avLst/>
          </a:prstGeom>
        </p:spPr>
      </p:pic>
      <p:sp>
        <p:nvSpPr>
          <p:cNvPr id="3" name="2 - TextBox"/>
          <p:cNvSpPr txBox="1"/>
          <p:nvPr/>
        </p:nvSpPr>
        <p:spPr>
          <a:xfrm>
            <a:off x="0" y="0"/>
            <a:ext cx="3429000" cy="6858000"/>
          </a:xfrm>
          <a:prstGeom prst="rect">
            <a:avLst/>
          </a:prstGeom>
          <a:noFill/>
        </p:spPr>
        <p:txBody>
          <a:bodyPr>
            <a:spAutoFit/>
          </a:bodyPr>
          <a:lstStyle/>
          <a:p>
            <a:pPr>
              <a:buClr>
                <a:srgbClr val="000000"/>
              </a:buClr>
              <a:buSzPct val="100000"/>
              <a:buFont typeface="Times New Roman" pitchFamily="18" charset="0"/>
              <a:buNone/>
              <a:defRPr/>
            </a:pPr>
            <a:r>
              <a:rPr lang="el-GR" sz="2400" dirty="0">
                <a:ln w="0" cmpd="tri">
                  <a:solidFill>
                    <a:schemeClr val="tx1"/>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rPr>
              <a:t>Ο ναός του Ηφαίστου και της Αθηνάς Εργάνης ή το </a:t>
            </a:r>
            <a:r>
              <a:rPr lang="el-GR" sz="2400" dirty="0" err="1">
                <a:ln w="0" cmpd="tri">
                  <a:solidFill>
                    <a:schemeClr val="tx1"/>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rPr>
              <a:t>Θησείον</a:t>
            </a:r>
            <a:r>
              <a:rPr lang="el-GR" sz="2400" dirty="0">
                <a:ln w="0" cmpd="tri">
                  <a:solidFill>
                    <a:schemeClr val="tx1"/>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rPr>
              <a:t>.</a:t>
            </a:r>
            <a:br>
              <a:rPr lang="el-GR" sz="2400" dirty="0">
                <a:ln w="0" cmpd="tri">
                  <a:solidFill>
                    <a:schemeClr val="tx1"/>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rPr>
            </a:br>
            <a:r>
              <a:rPr lang="el-GR" sz="2400" dirty="0">
                <a:ln w="0" cmpd="tri">
                  <a:solidFill>
                    <a:schemeClr val="tx1"/>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rPr>
              <a:t>Ο Δωρικός ναός, ευρίσκεται στο δυτικό μέρος της Αγοράς, στον λόφο του</a:t>
            </a:r>
            <a:br>
              <a:rPr lang="el-GR" sz="2400" dirty="0">
                <a:ln w="0" cmpd="tri">
                  <a:solidFill>
                    <a:schemeClr val="tx1"/>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rPr>
            </a:br>
            <a:r>
              <a:rPr lang="el-GR" sz="2400" dirty="0">
                <a:ln w="0" cmpd="tri">
                  <a:solidFill>
                    <a:schemeClr val="tx1"/>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rPr>
              <a:t> Αγοραίου Κολωνού, και κτίσθηκε από τον αρχιτέκτονα Ικτίνο, πριν από τον</a:t>
            </a:r>
            <a:br>
              <a:rPr lang="el-GR" sz="2400" dirty="0">
                <a:ln w="0" cmpd="tri">
                  <a:solidFill>
                    <a:schemeClr val="tx1"/>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rPr>
            </a:br>
            <a:r>
              <a:rPr lang="el-GR" sz="2400" dirty="0">
                <a:ln w="0" cmpd="tri">
                  <a:solidFill>
                    <a:schemeClr val="tx1"/>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rPr>
              <a:t>Παρθενώνα (449-440 </a:t>
            </a:r>
            <a:r>
              <a:rPr lang="el-GR" sz="2400" dirty="0" err="1">
                <a:ln w="0" cmpd="tri">
                  <a:solidFill>
                    <a:schemeClr val="tx1"/>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rPr>
              <a:t>π.Χ.</a:t>
            </a:r>
            <a:r>
              <a:rPr lang="el-GR" sz="2400" dirty="0">
                <a:ln w="0" cmpd="tri">
                  <a:solidFill>
                    <a:schemeClr val="tx1"/>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rPr>
              <a:t>). Στην μετόπη και το διάζωμα απεικονίζονται τα</a:t>
            </a:r>
            <a:br>
              <a:rPr lang="el-GR" sz="2400" dirty="0">
                <a:ln w="0" cmpd="tri">
                  <a:solidFill>
                    <a:schemeClr val="tx1"/>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rPr>
            </a:br>
            <a:r>
              <a:rPr lang="el-GR" sz="2400" dirty="0">
                <a:ln w="0" cmpd="tri">
                  <a:solidFill>
                    <a:schemeClr val="tx1"/>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rPr>
              <a:t>κατορθώματα του Θησέως.</a:t>
            </a:r>
          </a:p>
        </p:txBody>
      </p:sp>
    </p:spTree>
  </p:cSld>
  <p:clrMapOvr>
    <a:masterClrMapping/>
  </p:clrMapOvr>
  <p:transition>
    <p:wheel spokes="8"/>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WordArt 4"/>
          <p:cNvSpPr>
            <a:spLocks noChangeArrowheads="1" noChangeShapeType="1" noTextEdit="1"/>
          </p:cNvSpPr>
          <p:nvPr/>
        </p:nvSpPr>
        <p:spPr bwMode="auto">
          <a:xfrm>
            <a:off x="2771775" y="476250"/>
            <a:ext cx="3838575" cy="681038"/>
          </a:xfrm>
          <a:prstGeom prst="rect">
            <a:avLst/>
          </a:prstGeom>
        </p:spPr>
        <p:txBody>
          <a:bodyPr wrap="none" fromWordArt="1">
            <a:prstTxWarp prst="textPlain">
              <a:avLst>
                <a:gd name="adj" fmla="val 50000"/>
              </a:avLst>
            </a:prstTxWarp>
          </a:bodyPr>
          <a:lstStyle/>
          <a:p>
            <a:pPr algn="ctr"/>
            <a:r>
              <a:rPr lang="el-GR" sz="3600" kern="10">
                <a:ln w="22225">
                  <a:solidFill>
                    <a:srgbClr val="374107"/>
                  </a:solidFill>
                  <a:round/>
                  <a:headEnd/>
                  <a:tailEnd/>
                </a:ln>
                <a:solidFill>
                  <a:srgbClr val="868F0F"/>
                </a:solidFill>
                <a:latin typeface="Arial Black"/>
              </a:rPr>
              <a:t>ΕΝΔΥΜΑΣΙΑ</a:t>
            </a:r>
          </a:p>
        </p:txBody>
      </p:sp>
      <p:sp>
        <p:nvSpPr>
          <p:cNvPr id="112642" name="Oval 19"/>
          <p:cNvSpPr>
            <a:spLocks noChangeArrowheads="1"/>
          </p:cNvSpPr>
          <p:nvPr/>
        </p:nvSpPr>
        <p:spPr bwMode="auto">
          <a:xfrm>
            <a:off x="755650" y="2420938"/>
            <a:ext cx="144463" cy="144462"/>
          </a:xfrm>
          <a:prstGeom prst="ellipse">
            <a:avLst/>
          </a:prstGeom>
          <a:solidFill>
            <a:srgbClr val="4D4D4D"/>
          </a:solidFill>
          <a:ln w="22225">
            <a:solidFill>
              <a:srgbClr val="4D4D4D"/>
            </a:solidFill>
            <a:round/>
            <a:headEnd/>
            <a:tailEnd/>
          </a:ln>
        </p:spPr>
        <p:txBody>
          <a:bodyPr wrap="none" anchor="ctr"/>
          <a:lstStyle/>
          <a:p>
            <a:pPr>
              <a:buClr>
                <a:srgbClr val="000000"/>
              </a:buClr>
              <a:buSzPct val="100000"/>
              <a:buFont typeface="Times New Roman" pitchFamily="18" charset="0"/>
              <a:buNone/>
            </a:pPr>
            <a:endParaRPr lang="en-US"/>
          </a:p>
        </p:txBody>
      </p:sp>
      <p:sp>
        <p:nvSpPr>
          <p:cNvPr id="112643" name="WordArt 6"/>
          <p:cNvSpPr>
            <a:spLocks noChangeArrowheads="1" noChangeShapeType="1" noTextEdit="1"/>
          </p:cNvSpPr>
          <p:nvPr/>
        </p:nvSpPr>
        <p:spPr bwMode="auto">
          <a:xfrm>
            <a:off x="1116013" y="2276475"/>
            <a:ext cx="2303462" cy="360363"/>
          </a:xfrm>
          <a:prstGeom prst="rect">
            <a:avLst/>
          </a:prstGeom>
        </p:spPr>
        <p:txBody>
          <a:bodyPr wrap="none" fromWordArt="1">
            <a:prstTxWarp prst="textPlain">
              <a:avLst>
                <a:gd name="adj" fmla="val 50000"/>
              </a:avLst>
            </a:prstTxWarp>
          </a:bodyPr>
          <a:lstStyle/>
          <a:p>
            <a:pPr algn="ctr"/>
            <a:r>
              <a:rPr lang="el-GR" sz="2800" kern="10">
                <a:ln w="22225">
                  <a:solidFill>
                    <a:srgbClr val="374107"/>
                  </a:solidFill>
                  <a:round/>
                  <a:headEnd/>
                  <a:tailEnd/>
                </a:ln>
                <a:solidFill>
                  <a:srgbClr val="868F0F"/>
                </a:solidFill>
                <a:latin typeface="Arial Black"/>
              </a:rPr>
              <a:t>ΕΝΔΥΜΑΣΙΑ</a:t>
            </a:r>
          </a:p>
        </p:txBody>
      </p:sp>
      <p:sp>
        <p:nvSpPr>
          <p:cNvPr id="112644" name="Oval 19"/>
          <p:cNvSpPr>
            <a:spLocks noChangeArrowheads="1"/>
          </p:cNvSpPr>
          <p:nvPr/>
        </p:nvSpPr>
        <p:spPr bwMode="auto">
          <a:xfrm>
            <a:off x="755650" y="3213100"/>
            <a:ext cx="144463" cy="144463"/>
          </a:xfrm>
          <a:prstGeom prst="ellipse">
            <a:avLst/>
          </a:prstGeom>
          <a:solidFill>
            <a:srgbClr val="4D4D4D"/>
          </a:solidFill>
          <a:ln w="22225">
            <a:solidFill>
              <a:srgbClr val="4D4D4D"/>
            </a:solidFill>
            <a:round/>
            <a:headEnd/>
            <a:tailEnd/>
          </a:ln>
        </p:spPr>
        <p:txBody>
          <a:bodyPr wrap="none" anchor="ctr"/>
          <a:lstStyle/>
          <a:p>
            <a:pPr>
              <a:buClr>
                <a:srgbClr val="000000"/>
              </a:buClr>
              <a:buSzPct val="100000"/>
              <a:buFont typeface="Times New Roman" pitchFamily="18" charset="0"/>
              <a:buNone/>
            </a:pPr>
            <a:endParaRPr lang="en-US"/>
          </a:p>
        </p:txBody>
      </p:sp>
      <p:sp>
        <p:nvSpPr>
          <p:cNvPr id="112645" name="WordArt 8"/>
          <p:cNvSpPr>
            <a:spLocks noChangeArrowheads="1" noChangeShapeType="1" noTextEdit="1"/>
          </p:cNvSpPr>
          <p:nvPr/>
        </p:nvSpPr>
        <p:spPr bwMode="auto">
          <a:xfrm>
            <a:off x="1116013" y="3068638"/>
            <a:ext cx="1257300" cy="315912"/>
          </a:xfrm>
          <a:prstGeom prst="rect">
            <a:avLst/>
          </a:prstGeom>
        </p:spPr>
        <p:txBody>
          <a:bodyPr wrap="none" fromWordArt="1">
            <a:prstTxWarp prst="textPlain">
              <a:avLst>
                <a:gd name="adj" fmla="val 50000"/>
              </a:avLst>
            </a:prstTxWarp>
          </a:bodyPr>
          <a:lstStyle/>
          <a:p>
            <a:pPr algn="ctr"/>
            <a:r>
              <a:rPr lang="el-GR" sz="2800" kern="10">
                <a:ln w="22225">
                  <a:solidFill>
                    <a:srgbClr val="374107"/>
                  </a:solidFill>
                  <a:round/>
                  <a:headEnd/>
                  <a:tailEnd/>
                </a:ln>
                <a:solidFill>
                  <a:srgbClr val="868F0F"/>
                </a:solidFill>
                <a:latin typeface="Arial Black"/>
              </a:rPr>
              <a:t>ΚΟΜΗ</a:t>
            </a:r>
          </a:p>
        </p:txBody>
      </p:sp>
      <p:sp>
        <p:nvSpPr>
          <p:cNvPr id="112646" name="Oval 19"/>
          <p:cNvSpPr>
            <a:spLocks noChangeArrowheads="1"/>
          </p:cNvSpPr>
          <p:nvPr/>
        </p:nvSpPr>
        <p:spPr bwMode="auto">
          <a:xfrm>
            <a:off x="755650" y="4076700"/>
            <a:ext cx="144463" cy="144463"/>
          </a:xfrm>
          <a:prstGeom prst="ellipse">
            <a:avLst/>
          </a:prstGeom>
          <a:solidFill>
            <a:srgbClr val="4D4D4D"/>
          </a:solidFill>
          <a:ln w="22225">
            <a:solidFill>
              <a:srgbClr val="4D4D4D"/>
            </a:solidFill>
            <a:round/>
            <a:headEnd/>
            <a:tailEnd/>
          </a:ln>
        </p:spPr>
        <p:txBody>
          <a:bodyPr wrap="none" anchor="ctr"/>
          <a:lstStyle/>
          <a:p>
            <a:pPr>
              <a:buClr>
                <a:srgbClr val="000000"/>
              </a:buClr>
              <a:buSzPct val="100000"/>
              <a:buFont typeface="Times New Roman" pitchFamily="18" charset="0"/>
              <a:buNone/>
            </a:pPr>
            <a:endParaRPr lang="en-US"/>
          </a:p>
        </p:txBody>
      </p:sp>
      <p:sp>
        <p:nvSpPr>
          <p:cNvPr id="112647" name="WordArt 10"/>
          <p:cNvSpPr>
            <a:spLocks noChangeArrowheads="1" noChangeShapeType="1" noTextEdit="1"/>
          </p:cNvSpPr>
          <p:nvPr/>
        </p:nvSpPr>
        <p:spPr bwMode="auto">
          <a:xfrm>
            <a:off x="1116013" y="3933825"/>
            <a:ext cx="2447925" cy="358775"/>
          </a:xfrm>
          <a:prstGeom prst="rect">
            <a:avLst/>
          </a:prstGeom>
        </p:spPr>
        <p:txBody>
          <a:bodyPr wrap="none" fromWordArt="1">
            <a:prstTxWarp prst="textPlain">
              <a:avLst>
                <a:gd name="adj" fmla="val 50000"/>
              </a:avLst>
            </a:prstTxWarp>
          </a:bodyPr>
          <a:lstStyle/>
          <a:p>
            <a:pPr algn="ctr"/>
            <a:r>
              <a:rPr lang="el-GR" sz="2800" kern="10">
                <a:ln w="22225">
                  <a:solidFill>
                    <a:srgbClr val="374107"/>
                  </a:solidFill>
                  <a:round/>
                  <a:headEnd/>
                  <a:tailEnd/>
                </a:ln>
                <a:solidFill>
                  <a:srgbClr val="868F0F"/>
                </a:solidFill>
                <a:latin typeface="Arial Black"/>
              </a:rPr>
              <a:t>ΥΠΟΔΗΜΑΤΑ</a:t>
            </a:r>
          </a:p>
        </p:txBody>
      </p:sp>
      <p:pic>
        <p:nvPicPr>
          <p:cNvPr id="112648" name="Picture 12" descr="244428-10924369"/>
          <p:cNvPicPr>
            <a:picLocks noChangeAspect="1" noChangeArrowheads="1"/>
          </p:cNvPicPr>
          <p:nvPr/>
        </p:nvPicPr>
        <p:blipFill>
          <a:blip r:embed="rId3" cstate="print"/>
          <a:srcRect/>
          <a:stretch>
            <a:fillRect/>
          </a:stretch>
        </p:blipFill>
        <p:spPr bwMode="auto">
          <a:xfrm>
            <a:off x="4211638" y="1916113"/>
            <a:ext cx="4105275" cy="3998912"/>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WordArt 4"/>
          <p:cNvSpPr>
            <a:spLocks noChangeArrowheads="1" noChangeShapeType="1" noTextEdit="1"/>
          </p:cNvSpPr>
          <p:nvPr/>
        </p:nvSpPr>
        <p:spPr bwMode="auto">
          <a:xfrm>
            <a:off x="2916238" y="404813"/>
            <a:ext cx="4105275" cy="792162"/>
          </a:xfrm>
          <a:prstGeom prst="rect">
            <a:avLst/>
          </a:prstGeom>
        </p:spPr>
        <p:txBody>
          <a:bodyPr wrap="none" fromWordArt="1">
            <a:prstTxWarp prst="textPlain">
              <a:avLst>
                <a:gd name="adj" fmla="val 50000"/>
              </a:avLst>
            </a:prstTxWarp>
          </a:bodyPr>
          <a:lstStyle/>
          <a:p>
            <a:pPr algn="ctr"/>
            <a:r>
              <a:rPr lang="el-GR" sz="2400" kern="10">
                <a:ln w="22225">
                  <a:solidFill>
                    <a:srgbClr val="4D4D4D"/>
                  </a:solidFill>
                  <a:round/>
                  <a:headEnd/>
                  <a:tailEnd/>
                </a:ln>
                <a:solidFill>
                  <a:srgbClr val="868F0F"/>
                </a:solidFill>
                <a:latin typeface="Arial Black"/>
              </a:rPr>
              <a:t>Ενδυμασία</a:t>
            </a:r>
          </a:p>
        </p:txBody>
      </p:sp>
      <p:sp>
        <p:nvSpPr>
          <p:cNvPr id="117762" name="Rectangle 5"/>
          <p:cNvSpPr>
            <a:spLocks noChangeArrowheads="1"/>
          </p:cNvSpPr>
          <p:nvPr/>
        </p:nvSpPr>
        <p:spPr bwMode="auto">
          <a:xfrm>
            <a:off x="684213" y="1484313"/>
            <a:ext cx="4198937" cy="3387725"/>
          </a:xfrm>
          <a:prstGeom prst="rect">
            <a:avLst/>
          </a:prstGeom>
          <a:noFill/>
          <a:ln w="9525">
            <a:noFill/>
            <a:miter lim="800000"/>
            <a:headEnd/>
            <a:tailEnd/>
          </a:ln>
        </p:spPr>
        <p:txBody>
          <a:bodyPr anchor="ctr">
            <a:spAutoFit/>
          </a:bodyPr>
          <a:lstStyle/>
          <a:p>
            <a:pPr>
              <a:buClr>
                <a:srgbClr val="000000"/>
              </a:buClr>
              <a:buSzPct val="100000"/>
              <a:buFont typeface="Times New Roman" pitchFamily="18" charset="0"/>
              <a:buNone/>
            </a:pPr>
            <a:r>
              <a:rPr lang="el-GR">
                <a:solidFill>
                  <a:srgbClr val="4D4D4D"/>
                </a:solidFill>
              </a:rPr>
              <a:t>Συνήθως πιστεύουν ότι οι Έλληνες ντύνονταν στα λευκά, αλλά αυτή η γνώμη είναι λαθεμένη. Το πλήθος στην Αθήνα παρουσίαζε μια εικόνα πολύ γραφική, που δεν έμοιαζε καθόλου με μια μονότονη πομπή λευκών μορφών. Η ενδυμασία ήταν κατασκευασμένη από υφάσματα με ζωηρά χρώματα, κάποτε μάλιστα από πολλά χρώματα (ειδικότερα η ενδυμασία των νέων) : πορφυρό, κόκκινο, πράσινο και γαλάζιο. </a:t>
            </a:r>
          </a:p>
        </p:txBody>
      </p:sp>
      <p:pic>
        <p:nvPicPr>
          <p:cNvPr id="117763" name="Picture 7" descr="AEE+AnccientGreeceDress+02"/>
          <p:cNvPicPr>
            <a:picLocks noChangeAspect="1" noChangeArrowheads="1"/>
          </p:cNvPicPr>
          <p:nvPr/>
        </p:nvPicPr>
        <p:blipFill>
          <a:blip r:embed="rId3" cstate="print"/>
          <a:srcRect/>
          <a:stretch>
            <a:fillRect/>
          </a:stretch>
        </p:blipFill>
        <p:spPr bwMode="auto">
          <a:xfrm>
            <a:off x="5292725" y="1557338"/>
            <a:ext cx="3360738" cy="4392612"/>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4"/>
          <p:cNvSpPr>
            <a:spLocks noChangeArrowheads="1"/>
          </p:cNvSpPr>
          <p:nvPr/>
        </p:nvSpPr>
        <p:spPr bwMode="auto">
          <a:xfrm>
            <a:off x="611188" y="608013"/>
            <a:ext cx="7991475" cy="4486275"/>
          </a:xfrm>
          <a:prstGeom prst="rect">
            <a:avLst/>
          </a:prstGeom>
          <a:noFill/>
          <a:ln w="9525">
            <a:noFill/>
            <a:miter lim="800000"/>
            <a:headEnd/>
            <a:tailEnd/>
          </a:ln>
        </p:spPr>
        <p:txBody>
          <a:bodyPr anchor="ctr">
            <a:spAutoFit/>
          </a:bodyPr>
          <a:lstStyle/>
          <a:p>
            <a:pPr>
              <a:buClr>
                <a:srgbClr val="000000"/>
              </a:buClr>
              <a:buSzPct val="100000"/>
              <a:buFont typeface="Times New Roman" pitchFamily="18" charset="0"/>
              <a:buNone/>
            </a:pPr>
            <a:r>
              <a:rPr lang="el-GR">
                <a:solidFill>
                  <a:srgbClr val="4D4D4D"/>
                </a:solidFill>
              </a:rPr>
              <a:t>Στους άντρες δεν άρεσε το κίτρινο χρώμα, το θεωρούσαν καλό μόνο για τις γυναίκες. Τα λευκά ενδύματα στολίζονταν με μια λωρίδα χρωματιστή. Το κύριο αντικείμενο της αντρικής ενδυμασίας ήταν ο χιτώνας, που τον φορούσαν κατάσαρκα. Ο χιτώνας δεν ήταν τίποτα άλλο από ένα κομμάτι πανί, με τρύπες για τα χέρια, που το έπιαναν στον έναν ώμο με πόρπη. Το μήκος του χιτώνα ποίκιλλε ανάλογα με την εποχή. Στην αρχή ήταν πολύ μακρύς, μα αργότερα άρχισαν να τον σφίγγουν στη μέση με ένα κορδόνι και έτσι έφτανε ως τα γόνατα. Κάποτε στο χιτώνα έβαζαν και μανίκια. Οι χιτώνες, που προορίζονταν για τους υπηρέτες, τους βιοτέχνες, τους στρατιώτες και τους δούλους είχαν μια τρύπα, μονάχα για το αριστερό χέρι, ο δεξιός ώμος έμενε ακάλυπτος. Πάνω από το χιτώνα οι Αθηναίοι φορούσαν ένα είδος μανδύα ή πελερίνα που το έλεγαν ιμάτιο. Τη μια άκρη του ιματίου την έσφιγγαν στο στήθος κάτω από την αριστερή μασχάλη, ενώ το υπόλοιπο το έριχναν στην πλάτη, πάνω από τον αριστερό ώμο, περνώντας το κάτω ή πάνω από το δεξί χέρι και ξαναπερνώντας το πάνω από τον αριστερό ώμο έτσι που η άλλη άκρη να κρέμεται στην πλάτη. </a:t>
            </a:r>
          </a:p>
        </p:txBody>
      </p:sp>
    </p:spTree>
  </p:cSld>
  <p:clrMapOvr>
    <a:masterClrMapping/>
  </p:clrMapOvr>
  <p:transition>
    <p:wheel spokes="8"/>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4"/>
          <p:cNvSpPr>
            <a:spLocks noChangeArrowheads="1"/>
          </p:cNvSpPr>
          <p:nvPr/>
        </p:nvSpPr>
        <p:spPr bwMode="auto">
          <a:xfrm>
            <a:off x="468313" y="612775"/>
            <a:ext cx="4464050" cy="2014538"/>
          </a:xfrm>
          <a:prstGeom prst="rect">
            <a:avLst/>
          </a:prstGeom>
          <a:noFill/>
          <a:ln w="9525">
            <a:noFill/>
            <a:miter lim="800000"/>
            <a:headEnd/>
            <a:tailEnd/>
          </a:ln>
        </p:spPr>
        <p:txBody>
          <a:bodyPr anchor="ctr">
            <a:spAutoFit/>
          </a:bodyPr>
          <a:lstStyle/>
          <a:p>
            <a:pPr>
              <a:buClr>
                <a:srgbClr val="000000"/>
              </a:buClr>
              <a:buSzPct val="100000"/>
              <a:buFont typeface="Times New Roman" pitchFamily="18" charset="0"/>
              <a:buNone/>
            </a:pPr>
            <a:r>
              <a:rPr lang="el-GR">
                <a:solidFill>
                  <a:srgbClr val="4D4D4D"/>
                </a:solidFill>
              </a:rPr>
              <a:t>Ένα ιμάτιο για να θεωρείται σεμνό έπρεπε να καλύπτει τα γόνατα, αλλά να μη φτάνει ως τους αστράγαλους. Υπήρχε και ένας κοντός μανδύας, πιασμένος με μια πόρπη κάτω απ' το λαιμό και αφημένος να πέφτει ελεύθερα πάνω απ' τους ώμους και τις πλάτες. </a:t>
            </a:r>
          </a:p>
        </p:txBody>
      </p:sp>
      <p:sp>
        <p:nvSpPr>
          <p:cNvPr id="119810" name="Rectangle 5"/>
          <p:cNvSpPr>
            <a:spLocks noChangeArrowheads="1"/>
          </p:cNvSpPr>
          <p:nvPr/>
        </p:nvSpPr>
        <p:spPr bwMode="auto">
          <a:xfrm>
            <a:off x="468313" y="3852863"/>
            <a:ext cx="4464050" cy="1190625"/>
          </a:xfrm>
          <a:prstGeom prst="rect">
            <a:avLst/>
          </a:prstGeom>
          <a:noFill/>
          <a:ln w="9525">
            <a:noFill/>
            <a:miter lim="800000"/>
            <a:headEnd/>
            <a:tailEnd/>
          </a:ln>
        </p:spPr>
        <p:txBody>
          <a:bodyPr anchor="ctr">
            <a:spAutoFit/>
          </a:bodyPr>
          <a:lstStyle/>
          <a:p>
            <a:pPr>
              <a:buClr>
                <a:srgbClr val="000000"/>
              </a:buClr>
              <a:buSzPct val="100000"/>
              <a:buFont typeface="Times New Roman" pitchFamily="18" charset="0"/>
              <a:buNone/>
            </a:pPr>
            <a:r>
              <a:rPr lang="el-GR">
                <a:solidFill>
                  <a:srgbClr val="4D4D4D"/>
                </a:solidFill>
              </a:rPr>
              <a:t>Αυτή η πελερίνα ονομαζόταν χλαμύδα και τη φορούσαν στον πόλεμο, στο κυνήγι και στα ταξίδια. Στην Αθήνα η χλαμύδα ήταν το συνηθισμένο ένδυμα της νεολαίας. </a:t>
            </a:r>
          </a:p>
        </p:txBody>
      </p:sp>
      <p:pic>
        <p:nvPicPr>
          <p:cNvPr id="119811" name="Picture 8" descr="AEE+AnccientGreeceDress+01"/>
          <p:cNvPicPr>
            <a:picLocks noChangeAspect="1" noChangeArrowheads="1"/>
          </p:cNvPicPr>
          <p:nvPr/>
        </p:nvPicPr>
        <p:blipFill>
          <a:blip r:embed="rId3" cstate="print"/>
          <a:srcRect/>
          <a:stretch>
            <a:fillRect/>
          </a:stretch>
        </p:blipFill>
        <p:spPr bwMode="auto">
          <a:xfrm>
            <a:off x="5003800" y="981075"/>
            <a:ext cx="3571875" cy="4608513"/>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4"/>
          <p:cNvSpPr>
            <a:spLocks noChangeArrowheads="1"/>
          </p:cNvSpPr>
          <p:nvPr/>
        </p:nvSpPr>
        <p:spPr bwMode="auto">
          <a:xfrm>
            <a:off x="323850" y="469900"/>
            <a:ext cx="4754563" cy="5859463"/>
          </a:xfrm>
          <a:prstGeom prst="rect">
            <a:avLst/>
          </a:prstGeom>
          <a:noFill/>
          <a:ln w="9525">
            <a:noFill/>
            <a:miter lim="800000"/>
            <a:headEnd/>
            <a:tailEnd/>
          </a:ln>
        </p:spPr>
        <p:txBody>
          <a:bodyPr anchor="ctr">
            <a:spAutoFit/>
          </a:bodyPr>
          <a:lstStyle/>
          <a:p>
            <a:pPr>
              <a:buClr>
                <a:srgbClr val="000000"/>
              </a:buClr>
              <a:buSzPct val="100000"/>
              <a:buFont typeface="Times New Roman" pitchFamily="18" charset="0"/>
              <a:buNone/>
            </a:pPr>
            <a:r>
              <a:rPr lang="el-GR">
                <a:solidFill>
                  <a:srgbClr val="4D4D4D"/>
                </a:solidFill>
              </a:rPr>
              <a:t>Το κεφάλι έμενε ακάλυπτο. Οι Έλληνες φορούσαν κάλυμμα μόνο όταν έβγαιναν έξω απ' την πόλη για να προστατεύουν το κεφάλι τους από τη ζέστη και τη Βροχή. Στους δρόμους της Αθήνας μπορούσε να συναντήσει κανείς με κάλυμμα μόνο ταξιδιώτες ή ανάπηρους. Κανένας δεν μπορούσε να φαντασθεί τον Πλάτωνα ή τον Δημοσθένη να διασχίζει την Αγορά με κάλυμμα στο κεφάλι. Υπήρχαν ορισμένα είδη καλύμματος λευκά ή καφέ. ο πίλος ήταν ένα είδος καλύμματος από πίλημα με πολύ μικρούς γύρους ή και χωρίς γύρους και ο πέτασος ένα αληθινό καπέλο από πίλημα, ίσιο στην κορυφή, με μια κορδελίτσα. Η κορδελίτσα είχε σκοπό να σφίγγει καλά τον πέτασο κάτω από το σαγόνι ή να τον κρατάει όταν τον έβγαζαν και τον έριχναν πίσω στις πλάτες. Η κυνή ήταν ένα κάλυμμα χωρίς γύρους, δηλαδή ένας απλός στρογγυλός σκούφος, από δέρμα σκυλιού. </a:t>
            </a:r>
          </a:p>
        </p:txBody>
      </p:sp>
      <p:pic>
        <p:nvPicPr>
          <p:cNvPr id="120834" name="Picture 6" descr="artemis"/>
          <p:cNvPicPr>
            <a:picLocks noChangeAspect="1" noChangeArrowheads="1"/>
          </p:cNvPicPr>
          <p:nvPr/>
        </p:nvPicPr>
        <p:blipFill>
          <a:blip r:embed="rId3" cstate="print"/>
          <a:srcRect/>
          <a:stretch>
            <a:fillRect/>
          </a:stretch>
        </p:blipFill>
        <p:spPr bwMode="auto">
          <a:xfrm>
            <a:off x="5219700" y="765175"/>
            <a:ext cx="3600450" cy="5400675"/>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WordArt 4"/>
          <p:cNvSpPr>
            <a:spLocks noChangeArrowheads="1" noChangeShapeType="1" noTextEdit="1"/>
          </p:cNvSpPr>
          <p:nvPr/>
        </p:nvSpPr>
        <p:spPr bwMode="auto">
          <a:xfrm>
            <a:off x="3635375" y="476250"/>
            <a:ext cx="2233613" cy="720725"/>
          </a:xfrm>
          <a:prstGeom prst="rect">
            <a:avLst/>
          </a:prstGeom>
        </p:spPr>
        <p:txBody>
          <a:bodyPr wrap="none" fromWordArt="1">
            <a:prstTxWarp prst="textPlain">
              <a:avLst>
                <a:gd name="adj" fmla="val 50000"/>
              </a:avLst>
            </a:prstTxWarp>
          </a:bodyPr>
          <a:lstStyle/>
          <a:p>
            <a:pPr algn="ctr"/>
            <a:r>
              <a:rPr lang="el-GR" sz="2400" kern="10">
                <a:ln w="25400">
                  <a:solidFill>
                    <a:srgbClr val="4D4D4D"/>
                  </a:solidFill>
                  <a:round/>
                  <a:headEnd/>
                  <a:tailEnd/>
                </a:ln>
                <a:solidFill>
                  <a:srgbClr val="868F0F"/>
                </a:solidFill>
                <a:latin typeface="Arial Black"/>
              </a:rPr>
              <a:t>Κόμη</a:t>
            </a:r>
          </a:p>
        </p:txBody>
      </p:sp>
      <p:sp>
        <p:nvSpPr>
          <p:cNvPr id="121858" name="Rectangle 5"/>
          <p:cNvSpPr>
            <a:spLocks noChangeArrowheads="1"/>
          </p:cNvSpPr>
          <p:nvPr/>
        </p:nvSpPr>
        <p:spPr bwMode="auto">
          <a:xfrm>
            <a:off x="611188" y="2047875"/>
            <a:ext cx="4248150" cy="3387725"/>
          </a:xfrm>
          <a:prstGeom prst="rect">
            <a:avLst/>
          </a:prstGeom>
          <a:noFill/>
          <a:ln w="9525">
            <a:noFill/>
            <a:miter lim="800000"/>
            <a:headEnd/>
            <a:tailEnd/>
          </a:ln>
        </p:spPr>
        <p:txBody>
          <a:bodyPr anchor="ctr">
            <a:spAutoFit/>
          </a:bodyPr>
          <a:lstStyle/>
          <a:p>
            <a:pPr>
              <a:buClr>
                <a:srgbClr val="000000"/>
              </a:buClr>
              <a:buSzPct val="100000"/>
              <a:buFont typeface="Times New Roman" pitchFamily="18" charset="0"/>
              <a:buNone/>
            </a:pPr>
            <a:r>
              <a:rPr lang="el-GR">
                <a:solidFill>
                  <a:srgbClr val="4D4D4D"/>
                </a:solidFill>
              </a:rPr>
              <a:t>Οι Έλληνες είχαν πυκνά μαλλιά. Δεν έκοβαν τα μαλλιά τους πολύ κοντά. τα έκοβαν έτσι που να καλύπτουν το κεφάλι, αλλά να μη φτάνουν ως τους ώμους. Μερικοί κομψευόμενοι νεανίες, σαν τον Αλκιβιάδη π.χ., είχανε μακριούς Βοστρύχους χτενισμένους με φροντίδα. Οι αθλητές, αντίθετα, έκοβαν τα μαλλιά τους πολύ κοντά. Εκτός απ' τους κομψευόμενους νέους, Βοστρύχους άφηναν και οι φιλόσοφοι, αυτό ήταν άλλωστε το διακριτικό τους γνώρισμα. </a:t>
            </a:r>
          </a:p>
        </p:txBody>
      </p:sp>
      <p:pic>
        <p:nvPicPr>
          <p:cNvPr id="121859" name="Picture 7" descr="click to zoom"/>
          <p:cNvPicPr>
            <a:picLocks noChangeAspect="1" noChangeArrowheads="1"/>
          </p:cNvPicPr>
          <p:nvPr/>
        </p:nvPicPr>
        <p:blipFill>
          <a:blip r:embed="rId3" cstate="print"/>
          <a:srcRect/>
          <a:stretch>
            <a:fillRect/>
          </a:stretch>
        </p:blipFill>
        <p:spPr bwMode="auto">
          <a:xfrm>
            <a:off x="5364163" y="1916113"/>
            <a:ext cx="2863850" cy="3887787"/>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WordArt 4"/>
          <p:cNvSpPr>
            <a:spLocks noChangeArrowheads="1" noChangeShapeType="1" noTextEdit="1"/>
          </p:cNvSpPr>
          <p:nvPr/>
        </p:nvSpPr>
        <p:spPr bwMode="auto">
          <a:xfrm>
            <a:off x="2627313" y="404813"/>
            <a:ext cx="3673475" cy="719137"/>
          </a:xfrm>
          <a:prstGeom prst="rect">
            <a:avLst/>
          </a:prstGeom>
        </p:spPr>
        <p:txBody>
          <a:bodyPr wrap="none" fromWordArt="1">
            <a:prstTxWarp prst="textPlain">
              <a:avLst>
                <a:gd name="adj" fmla="val 50000"/>
              </a:avLst>
            </a:prstTxWarp>
          </a:bodyPr>
          <a:lstStyle/>
          <a:p>
            <a:pPr algn="ctr"/>
            <a:r>
              <a:rPr lang="el-GR" sz="2400" kern="10">
                <a:ln w="22225">
                  <a:solidFill>
                    <a:srgbClr val="4D4D4D"/>
                  </a:solidFill>
                  <a:round/>
                  <a:headEnd/>
                  <a:tailEnd/>
                </a:ln>
                <a:solidFill>
                  <a:srgbClr val="868F0F"/>
                </a:solidFill>
                <a:latin typeface="Arial Black"/>
              </a:rPr>
              <a:t>Υποδήματα</a:t>
            </a:r>
          </a:p>
        </p:txBody>
      </p:sp>
      <p:sp>
        <p:nvSpPr>
          <p:cNvPr id="122882" name="Rectangle 5"/>
          <p:cNvSpPr>
            <a:spLocks noChangeArrowheads="1"/>
          </p:cNvSpPr>
          <p:nvPr/>
        </p:nvSpPr>
        <p:spPr bwMode="auto">
          <a:xfrm>
            <a:off x="539750" y="1400175"/>
            <a:ext cx="5256213" cy="5035550"/>
          </a:xfrm>
          <a:prstGeom prst="rect">
            <a:avLst/>
          </a:prstGeom>
          <a:noFill/>
          <a:ln w="9525">
            <a:noFill/>
            <a:miter lim="800000"/>
            <a:headEnd/>
            <a:tailEnd/>
          </a:ln>
        </p:spPr>
        <p:txBody>
          <a:bodyPr anchor="ctr">
            <a:spAutoFit/>
          </a:bodyPr>
          <a:lstStyle/>
          <a:p>
            <a:pPr>
              <a:buClr>
                <a:srgbClr val="000000"/>
              </a:buClr>
              <a:buSzPct val="100000"/>
              <a:buFont typeface="Times New Roman" pitchFamily="18" charset="0"/>
              <a:buNone/>
            </a:pPr>
            <a:r>
              <a:rPr lang="el-GR">
                <a:solidFill>
                  <a:srgbClr val="4D4D4D"/>
                </a:solidFill>
              </a:rPr>
              <a:t>Στα πόδια οι Έλληνες φορούσαν σανδάλια, που τα 'δεναν με δερμάτινους ιμάντες, αλλά υπήρχαν κι άλλοι τύποι υποδημάτων, όπως μπότες, άρβυλα και σκαρπίνια. Τα υποδήματα τα κατασκεύαζαν από δέρμα λευκό, μαύρο ή ερυθρό και συχνά ήταν πολύ κομψά, κυρίως αυτά που φορούσε ο Αθηναίος όταν πήγαινε επίσκεψη ή ήταν καλεσμένος σε τραπέζι. Ακριβώς η υπόδηση ήταν το αντικείμενο όπου εκδηλωνόταν η φαντασία των κομψών Αθηναίων. Μας είναι γνωστοί μερικοί τύποι υποδημάτων που συνδέονται με το όνομα ορισμένων προσώπων. ΟΙ Αθηναίοι είχαν να λένε για τα "υποδήματα του Αλκιβιάδη", και για τα "άρβυλα του Ιπποκράτη". Γενικά τα υποδήματα γίνονταν από δέρμα, αλλά κάποτε τα έφτιαχναν κι από πίλημα, όπως τα καλύμματα της κεφαλής. Μερικοί κομψευόμενοι στόλιζαν τα υποδήματά τους με χρυσό και ασήμι </a:t>
            </a:r>
          </a:p>
        </p:txBody>
      </p:sp>
      <p:pic>
        <p:nvPicPr>
          <p:cNvPr id="122883" name="Picture 7" descr="AEE+ArbelosShoemaker"/>
          <p:cNvPicPr>
            <a:picLocks noChangeAspect="1" noChangeArrowheads="1"/>
          </p:cNvPicPr>
          <p:nvPr/>
        </p:nvPicPr>
        <p:blipFill>
          <a:blip r:embed="rId3" cstate="print"/>
          <a:srcRect/>
          <a:stretch>
            <a:fillRect/>
          </a:stretch>
        </p:blipFill>
        <p:spPr bwMode="auto">
          <a:xfrm>
            <a:off x="5724525" y="2133600"/>
            <a:ext cx="3048000" cy="2809875"/>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4"/>
          <p:cNvSpPr>
            <a:spLocks noChangeArrowheads="1"/>
          </p:cNvSpPr>
          <p:nvPr/>
        </p:nvSpPr>
        <p:spPr bwMode="auto">
          <a:xfrm>
            <a:off x="395288" y="433388"/>
            <a:ext cx="8280400" cy="5959475"/>
          </a:xfrm>
          <a:prstGeom prst="rect">
            <a:avLst/>
          </a:prstGeom>
          <a:noFill/>
          <a:ln w="9525">
            <a:noFill/>
            <a:miter lim="800000"/>
            <a:headEnd/>
            <a:tailEnd/>
          </a:ln>
        </p:spPr>
        <p:txBody>
          <a:bodyPr anchor="ctr">
            <a:spAutoFit/>
          </a:bodyPr>
          <a:lstStyle/>
          <a:p>
            <a:pPr>
              <a:buClr>
                <a:srgbClr val="000000"/>
              </a:buClr>
              <a:buSzPct val="100000"/>
              <a:buFont typeface="Times New Roman" pitchFamily="18" charset="0"/>
              <a:buNone/>
            </a:pPr>
            <a:r>
              <a:rPr lang="el-GR" sz="1600">
                <a:solidFill>
                  <a:srgbClr val="4D4D4D"/>
                </a:solidFill>
              </a:rPr>
              <a:t>Τα μαύρα υποδήματα τα στίλβωναν με σφουγγάρι. Σχετικά με το στίλβωμα των υποδημάτων έφτασε ως εμάς το εξής διασκεδαστικό ανέκδοτο: ένας Αθηναίος συναντήθηκε στο δρόμο με έναν γνωστό του και παρατήρησε ότι τα υποδήματά του ήταν θαυμάσια στιλβωμένα. Απ' αυτό έβγαλε το συμπέρασμα ότι ο φίλος του περνάει οικονομικές δυσκολίες και ήταν υποχρεωμένος να λουστράρει μόνος του τα υποδήματά του, γιατί ένας δούλος δεν θα του τα λουστράριζε ποτέ τόσο καλά. Στο σπίτι οι Αθηναίοι πάντα γυρνούσαν ξυπόλητοι. Οι δρόμοι όμως είχαν τέτοιες βρωμιές, που ήταν απόλυτη ανάγκη να προφυλάγει κανένας τα πόδια του. Άλλωστε αυτό ήταν και ζήτημα διάθεσης και συνήθειας. Οι ψημένοι άνθρωποι της παλιάς σχολής, όπως ο Σωκράτης ή ο Φωκίωνας, γυρνούσαν ξυπόλητοι και στους δρόμους. Ο Σωκράτης δεν φορούσε υποδήματα ούτε το χειμώνα. Η περιβολή των Αθηναίων συμπληρωνόταν με ένα δαχτυλίδι κι ένα ραβδί. Τα δαχτυλίδια με γλυφές χρησιμοποιούνταν και σαν κόσμημα και σαν σφραγίδα. Μερικοί φορούσαν μάλιστα πολλά δαχτυλίδια. Το ραβδί ήταν ένα εξάρτημα απόλυτα υποχρεωτικό, η τελευταία λέξη της κομψότητας, για να εκφραστούμε έτσι, που ολοκλήρωνε την εμφάνιση του Αθηναίου. Ούτε περνούσε από το μυαλό ενός σεβαστού πολίτη να βγει στο δρόμο χωρίς ραβδί. Έτσι ο Αθηναίος ήταν έτοιμος να βγει. Δεν του έμενε παρά το πρόγευμα. Το φαγητό τού έτρωγε πολύ λίγο χρόνο. Μερικά κομματάκια ψωμί βουτηγμένα σε κρασί, αυτό ήταν όλο κι όλο το πρωινό του φαγητό. Οποιαδήποτε κι αν ήταν τα ελαττώματά του, η λαιμαργία δεν περιλαμβανόταν σ' αυτά. Ύστερα απ' αυτό το πρόγευμα, ο Αθηναίος έβγαινε στην πόλη. Τον ακολουθούσαν δύο δούλοι: αυτοί θα μετέφεραν τα ψώνια ή θα πήγαιναν κάποια είδηση στο σπίτι ή σε κάποιον φίλο. Αν δεν ήταν πολύ πλούσιος, τον ακολουθούσε ένας δούλος. Κι αν δεν είχε τη δυνατότητα να διατηρεί έστω κι έναν δούλο, θα συμφωνούσε έναν αχθοφόρο στην αγορά, όπου πρώτα - πρώτα θα κατευθυνθεί</a:t>
            </a:r>
          </a:p>
          <a:p>
            <a:pPr eaLnBrk="0" hangingPunct="0"/>
            <a:endParaRPr lang="el-GR" sz="1600">
              <a:solidFill>
                <a:srgbClr val="4D4D4D"/>
              </a:solidFill>
            </a:endParaRPr>
          </a:p>
        </p:txBody>
      </p:sp>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323850" y="231775"/>
            <a:ext cx="8820150" cy="1846263"/>
          </a:xfrm>
          <a:prstGeom prst="rect">
            <a:avLst/>
          </a:prstGeom>
          <a:noFill/>
          <a:ln w="9525">
            <a:noFill/>
            <a:round/>
            <a:headEnd/>
            <a:tailEnd/>
          </a:ln>
        </p:spPr>
        <p:txBody>
          <a:bodyPr lIns="90000" tIns="46800" rIns="90000" bIns="46800" anchor="ctr">
            <a:spAutoFit/>
          </a:bodyPr>
          <a:lstStyle/>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1700" u="sng">
                <a:solidFill>
                  <a:schemeClr val="tx1"/>
                </a:solidFill>
                <a:latin typeface="Microsoft Sans Serif" pitchFamily="34" charset="0"/>
              </a:rPr>
              <a:t>ΑΙΣΧΥΛΟΣ:</a:t>
            </a:r>
            <a:r>
              <a:rPr lang="el-GR" sz="1700" u="sng">
                <a:solidFill>
                  <a:srgbClr val="4D4D4D"/>
                </a:solidFill>
                <a:latin typeface="Microsoft Sans Serif" pitchFamily="34" charset="0"/>
              </a:rPr>
              <a:t> </a:t>
            </a:r>
          </a:p>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1300">
                <a:solidFill>
                  <a:srgbClr val="4D4D4D"/>
                </a:solidFill>
                <a:latin typeface="Microsoft Sans Serif" pitchFamily="34" charset="0"/>
              </a:rPr>
              <a:t>		 </a:t>
            </a:r>
          </a:p>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1300">
                <a:solidFill>
                  <a:srgbClr val="4D4D4D"/>
                </a:solidFill>
                <a:latin typeface="Microsoft Sans Serif" pitchFamily="34" charset="0"/>
              </a:rPr>
              <a:t>	</a:t>
            </a:r>
            <a:r>
              <a:rPr lang="el-GR" sz="1300">
                <a:solidFill>
                  <a:schemeClr val="tx1"/>
                </a:solidFill>
                <a:latin typeface="Microsoft Sans Serif" pitchFamily="34" charset="0"/>
              </a:rPr>
              <a:t>Ο Αισχύλος(525-456 πΧ), ο πρώτος από τους τρεις μεγαλύτερους τραγικούς ποιητές, μυημένος στα Ελευσίνια μυστήρια και μαραθωνομάχος, έγραψε 90 έργα, από τα οποία σώζονται τα επτά: η τριλογία Ορέστεια (Αγαμέμνων, Χοηφόροι και Ευμενίδες),κορυφαίο επίτευγμα του ανθρώπινου πνεύματος, Πέρσαι, Ικέτιδες, Προμηθεύς Δεσμώτης και επτά επί Θήβας. </a:t>
            </a:r>
          </a:p>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1300">
                <a:solidFill>
                  <a:schemeClr val="tx1"/>
                </a:solidFill>
                <a:latin typeface="Microsoft Sans Serif" pitchFamily="34" charset="0"/>
              </a:rPr>
              <a:t> </a:t>
            </a:r>
          </a:p>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1300">
                <a:solidFill>
                  <a:schemeClr val="tx1"/>
                </a:solidFill>
                <a:latin typeface="Microsoft Sans Serif" pitchFamily="34" charset="0"/>
              </a:rPr>
              <a:t>   </a:t>
            </a:r>
          </a:p>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1100" baseline="30000">
                <a:solidFill>
                  <a:srgbClr val="4D4D4D"/>
                </a:solidFill>
                <a:latin typeface="Microsoft Sans Serif" pitchFamily="34" charset="0"/>
              </a:rPr>
              <a:t>   </a:t>
            </a:r>
          </a:p>
        </p:txBody>
      </p:sp>
      <p:pic>
        <p:nvPicPr>
          <p:cNvPr id="60418" name="Picture 2"/>
          <p:cNvPicPr>
            <a:picLocks noChangeAspect="1" noChangeArrowheads="1"/>
          </p:cNvPicPr>
          <p:nvPr/>
        </p:nvPicPr>
        <p:blipFill>
          <a:blip r:embed="rId3" cstate="print"/>
          <a:srcRect/>
          <a:stretch>
            <a:fillRect/>
          </a:stretch>
        </p:blipFill>
        <p:spPr bwMode="auto">
          <a:xfrm>
            <a:off x="3071813" y="2500313"/>
            <a:ext cx="2357437" cy="3355975"/>
          </a:xfrm>
          <a:prstGeom prst="rect">
            <a:avLst/>
          </a:prstGeom>
          <a:noFill/>
          <a:ln w="9525">
            <a:noFill/>
            <a:round/>
            <a:headEnd/>
            <a:tailEnd/>
          </a:ln>
        </p:spPr>
      </p:pic>
    </p:spTree>
  </p:cSld>
  <p:clrMapOvr>
    <a:masterClrMapping/>
  </p:clrMapOvr>
  <p:transition spd="med">
    <p:newsfla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WordArt 4"/>
          <p:cNvSpPr>
            <a:spLocks noChangeArrowheads="1" noChangeShapeType="1" noTextEdit="1"/>
          </p:cNvSpPr>
          <p:nvPr/>
        </p:nvSpPr>
        <p:spPr bwMode="auto">
          <a:xfrm>
            <a:off x="1258888" y="476250"/>
            <a:ext cx="6637337" cy="460375"/>
          </a:xfrm>
          <a:prstGeom prst="rect">
            <a:avLst/>
          </a:prstGeom>
        </p:spPr>
        <p:txBody>
          <a:bodyPr wrap="none" fromWordArt="1">
            <a:prstTxWarp prst="textPlain">
              <a:avLst>
                <a:gd name="adj" fmla="val 50000"/>
              </a:avLst>
            </a:prstTxWarp>
          </a:bodyPr>
          <a:lstStyle/>
          <a:p>
            <a:pPr algn="ctr"/>
            <a:r>
              <a:rPr lang="el-GR" sz="2800" kern="10">
                <a:ln w="22225">
                  <a:solidFill>
                    <a:srgbClr val="374107"/>
                  </a:solidFill>
                  <a:round/>
                  <a:headEnd/>
                  <a:tailEnd/>
                </a:ln>
                <a:solidFill>
                  <a:srgbClr val="868F0F"/>
                </a:solidFill>
                <a:latin typeface="Arial Black"/>
              </a:rPr>
              <a:t>Η ΕΝΔΥΜΑΣΙΑ ΚΑΙ Η ΠΕΡΙΠΟΙΗΣΗ</a:t>
            </a:r>
          </a:p>
        </p:txBody>
      </p:sp>
      <p:sp>
        <p:nvSpPr>
          <p:cNvPr id="132098" name="WordArt 5"/>
          <p:cNvSpPr>
            <a:spLocks noChangeArrowheads="1" noChangeShapeType="1" noTextEdit="1"/>
          </p:cNvSpPr>
          <p:nvPr/>
        </p:nvSpPr>
        <p:spPr bwMode="auto">
          <a:xfrm>
            <a:off x="1763713" y="1052513"/>
            <a:ext cx="5800725" cy="431800"/>
          </a:xfrm>
          <a:prstGeom prst="rect">
            <a:avLst/>
          </a:prstGeom>
        </p:spPr>
        <p:txBody>
          <a:bodyPr wrap="none" fromWordArt="1">
            <a:prstTxWarp prst="textPlain">
              <a:avLst>
                <a:gd name="adj" fmla="val 50000"/>
              </a:avLst>
            </a:prstTxWarp>
          </a:bodyPr>
          <a:lstStyle/>
          <a:p>
            <a:pPr algn="ctr"/>
            <a:r>
              <a:rPr lang="el-GR" sz="2800" kern="10">
                <a:ln w="22225">
                  <a:solidFill>
                    <a:srgbClr val="374107"/>
                  </a:solidFill>
                  <a:round/>
                  <a:headEnd/>
                  <a:tailEnd/>
                </a:ln>
                <a:solidFill>
                  <a:srgbClr val="868F0F"/>
                </a:solidFill>
                <a:latin typeface="Arial Black"/>
              </a:rPr>
              <a:t>ΤΟΥ ΣΩΜΑΤΟΣ ΤΩΝ ΑΝΔΡΩΝ </a:t>
            </a:r>
          </a:p>
        </p:txBody>
      </p:sp>
      <p:sp>
        <p:nvSpPr>
          <p:cNvPr id="132099" name="Rectangle 6"/>
          <p:cNvSpPr>
            <a:spLocks noChangeArrowheads="1"/>
          </p:cNvSpPr>
          <p:nvPr/>
        </p:nvSpPr>
        <p:spPr bwMode="auto">
          <a:xfrm>
            <a:off x="3851275" y="2197100"/>
            <a:ext cx="4752975" cy="3937000"/>
          </a:xfrm>
          <a:prstGeom prst="rect">
            <a:avLst/>
          </a:prstGeom>
          <a:noFill/>
          <a:ln w="9525">
            <a:noFill/>
            <a:miter lim="800000"/>
            <a:headEnd/>
            <a:tailEnd/>
          </a:ln>
        </p:spPr>
        <p:txBody>
          <a:bodyPr anchor="ctr">
            <a:spAutoFit/>
          </a:bodyPr>
          <a:lstStyle/>
          <a:p>
            <a:pPr algn="just" eaLnBrk="0" hangingPunct="0">
              <a:buClr>
                <a:srgbClr val="000000"/>
              </a:buClr>
              <a:buSzPct val="100000"/>
              <a:buFont typeface="Times New Roman" pitchFamily="18" charset="0"/>
              <a:buNone/>
            </a:pPr>
            <a:r>
              <a:rPr lang="en-GB" b="0">
                <a:solidFill>
                  <a:schemeClr val="tx1"/>
                </a:solidFill>
              </a:rPr>
              <a:t>Για τους Έλληνες, τόσο στην εποχή του Ομήρου, όσο και στους μετέπειτα χρόνους, το ένδυμα υπήρξε πάντοτε ένδειξη πολιτισμού και χαρακτηρίζεται από ελευθερία στην έκφραση, από απλότητα και αγάπη για τα αρμονικά σύνολα. Το ένδυμα, όπως περιγράφεται στα ομηρικά έπη, όπως αναφέρεται από τους μεταγενέστερους συγγραφείς και όπως εικονίζεται στα μνημεία της τέχνης, δεν έσφιγγε ποτέ το σώμα, ούτε το έκρυβε από τον ήλιο και το φως, αλλά το άφηνε ελεύθερο να διαγραφεί κάτω από τις πλούσιες πτυχές του, προβάλλοντας το γεροδεμένο ανδρικό σώμα</a:t>
            </a:r>
            <a:r>
              <a:rPr lang="el-GR" b="0">
                <a:solidFill>
                  <a:schemeClr val="tx1"/>
                </a:solidFill>
              </a:rPr>
              <a:t>.</a:t>
            </a:r>
            <a:endParaRPr lang="en-GB" b="0">
              <a:solidFill>
                <a:schemeClr val="tx1"/>
              </a:solidFill>
            </a:endParaRPr>
          </a:p>
        </p:txBody>
      </p:sp>
      <p:pic>
        <p:nvPicPr>
          <p:cNvPr id="132100" name="Picture 8" descr="macedonian_fighter"/>
          <p:cNvPicPr>
            <a:picLocks noChangeAspect="1" noChangeArrowheads="1"/>
          </p:cNvPicPr>
          <p:nvPr/>
        </p:nvPicPr>
        <p:blipFill>
          <a:blip r:embed="rId3" cstate="print"/>
          <a:srcRect/>
          <a:stretch>
            <a:fillRect/>
          </a:stretch>
        </p:blipFill>
        <p:spPr bwMode="auto">
          <a:xfrm>
            <a:off x="468313" y="2060575"/>
            <a:ext cx="3333750" cy="40767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4"/>
          <p:cNvSpPr>
            <a:spLocks noChangeArrowheads="1"/>
          </p:cNvSpPr>
          <p:nvPr/>
        </p:nvSpPr>
        <p:spPr bwMode="auto">
          <a:xfrm>
            <a:off x="4067175" y="1268413"/>
            <a:ext cx="4684713" cy="3937000"/>
          </a:xfrm>
          <a:prstGeom prst="rect">
            <a:avLst/>
          </a:prstGeom>
          <a:noFill/>
          <a:ln w="9525">
            <a:noFill/>
            <a:miter lim="800000"/>
            <a:headEnd/>
            <a:tailEnd/>
          </a:ln>
        </p:spPr>
        <p:txBody>
          <a:bodyPr anchor="ctr">
            <a:spAutoFit/>
          </a:bodyPr>
          <a:lstStyle/>
          <a:p>
            <a:pPr algn="just" eaLnBrk="0" hangingPunct="0">
              <a:buClr>
                <a:srgbClr val="000000"/>
              </a:buClr>
              <a:buSzPct val="100000"/>
              <a:buFont typeface="Times New Roman" pitchFamily="18" charset="0"/>
              <a:buNone/>
            </a:pPr>
            <a:r>
              <a:rPr lang="en-GB" b="0">
                <a:solidFill>
                  <a:schemeClr val="tx1"/>
                </a:solidFill>
              </a:rPr>
              <a:t>Το βασικό ανδρικό ένδυμα ήταν ο χιτώνας. Είναι λινός, μονοκόμματος, ραμμένος στους ώμους και στα πλάγια. Σπάνια στερεωνόταν με ζώνη και το μήκος του εποίκιλλε ανάλογα με τον τόπο, τις καιρικές συνθήκες και την ιδιότητα των προσώπων που το έφεραν Κοντό χιτώνα φορούσαν οπωσδήποτε οι πολεμιστές κάτω από την πανοπλία τους, και το καλοκαίρι στις εργασίες που απαιτούσαν έντονη σωματική προσπάθεια. Μακρούς χιτώνες φορούσαν οι ιερείς και οι ηνίοχοι, καθώς και οι Ίωνες, που στον Ομηρικό Ύμνο στον Δήλιο Απόλλωνα ονομάζονται ελκεχίτωνες.</a:t>
            </a:r>
          </a:p>
        </p:txBody>
      </p:sp>
      <p:pic>
        <p:nvPicPr>
          <p:cNvPr id="133122" name="Picture 6" descr="ID_1137a"/>
          <p:cNvPicPr>
            <a:picLocks noChangeAspect="1" noChangeArrowheads="1"/>
          </p:cNvPicPr>
          <p:nvPr/>
        </p:nvPicPr>
        <p:blipFill>
          <a:blip r:embed="rId3" cstate="print"/>
          <a:srcRect/>
          <a:stretch>
            <a:fillRect/>
          </a:stretch>
        </p:blipFill>
        <p:spPr bwMode="auto">
          <a:xfrm>
            <a:off x="827088" y="476250"/>
            <a:ext cx="2751137" cy="5732463"/>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4"/>
          <p:cNvSpPr>
            <a:spLocks noChangeArrowheads="1"/>
          </p:cNvSpPr>
          <p:nvPr/>
        </p:nvSpPr>
        <p:spPr bwMode="auto">
          <a:xfrm>
            <a:off x="4356100" y="954088"/>
            <a:ext cx="4291013" cy="4664075"/>
          </a:xfrm>
          <a:prstGeom prst="rect">
            <a:avLst/>
          </a:prstGeom>
          <a:noFill/>
          <a:ln w="9525">
            <a:noFill/>
            <a:miter lim="800000"/>
            <a:headEnd/>
            <a:tailEnd/>
          </a:ln>
        </p:spPr>
        <p:txBody>
          <a:bodyPr anchor="ctr">
            <a:spAutoFit/>
          </a:bodyPr>
          <a:lstStyle/>
          <a:p>
            <a:pPr algn="ctr">
              <a:buClr>
                <a:srgbClr val="000000"/>
              </a:buClr>
              <a:buSzPct val="100000"/>
              <a:buFont typeface="Times New Roman" pitchFamily="18" charset="0"/>
              <a:buNone/>
            </a:pPr>
            <a:r>
              <a:rPr lang="en-GB" sz="2000" b="0">
                <a:solidFill>
                  <a:schemeClr val="tx1"/>
                </a:solidFill>
              </a:rPr>
              <a:t>Επάνω από τον χιτώνα φορούσαν τη μάλλινη πορφυρή χλαίνα. Το ύφασμα έπεφτε επάνω από τους ώμους και στερεωνόταν εμπρός με μια πόρπη ή περόνη. Ήταν κοσμημένο με γραμμικά σχέδια, άνθη και πολεμικές σκηνές.</a:t>
            </a:r>
            <a:endParaRPr lang="en-GB" sz="2000">
              <a:solidFill>
                <a:schemeClr val="tx1"/>
              </a:solidFill>
            </a:endParaRPr>
          </a:p>
          <a:p>
            <a:pPr algn="ctr">
              <a:buClr>
                <a:srgbClr val="000000"/>
              </a:buClr>
              <a:buSzPct val="100000"/>
              <a:buFont typeface="Times New Roman" pitchFamily="18" charset="0"/>
              <a:buNone/>
            </a:pPr>
            <a:r>
              <a:rPr lang="en-GB" sz="2000" b="0">
                <a:solidFill>
                  <a:schemeClr val="tx1"/>
                </a:solidFill>
              </a:rPr>
              <a:t>Εκτός από τη χλαίνα, οι ηγεμόνες φορούσαν το φάρος, ένα αργυρόλευκο, λινό επανωφόρι που τύλιγε το σώμα. Η ανδρική ενδυμασία συμπληρωνόταν με τα δερμάτινα πέδιλα και το κεφάλι, στον καθημερινό βίο, σκεπαζόταν με μια άκρη από τη χλαίνα.</a:t>
            </a:r>
          </a:p>
        </p:txBody>
      </p:sp>
      <p:pic>
        <p:nvPicPr>
          <p:cNvPr id="134146" name="Picture 6" descr="Chlamys"/>
          <p:cNvPicPr>
            <a:picLocks noChangeAspect="1" noChangeArrowheads="1"/>
          </p:cNvPicPr>
          <p:nvPr/>
        </p:nvPicPr>
        <p:blipFill>
          <a:blip r:embed="rId3" cstate="print"/>
          <a:srcRect/>
          <a:stretch>
            <a:fillRect/>
          </a:stretch>
        </p:blipFill>
        <p:spPr bwMode="auto">
          <a:xfrm>
            <a:off x="900113" y="260350"/>
            <a:ext cx="3041650" cy="6408738"/>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WordArt 4"/>
          <p:cNvSpPr>
            <a:spLocks noChangeArrowheads="1" noChangeShapeType="1" noTextEdit="1"/>
          </p:cNvSpPr>
          <p:nvPr/>
        </p:nvSpPr>
        <p:spPr bwMode="auto">
          <a:xfrm>
            <a:off x="3132138" y="476250"/>
            <a:ext cx="3295650" cy="892175"/>
          </a:xfrm>
          <a:prstGeom prst="rect">
            <a:avLst/>
          </a:prstGeom>
        </p:spPr>
        <p:txBody>
          <a:bodyPr wrap="none" fromWordArt="1">
            <a:prstTxWarp prst="textPlain">
              <a:avLst>
                <a:gd name="adj" fmla="val 50000"/>
              </a:avLst>
            </a:prstTxWarp>
          </a:bodyPr>
          <a:lstStyle/>
          <a:p>
            <a:pPr algn="ctr"/>
            <a:r>
              <a:rPr lang="el-GR" sz="2800" kern="10">
                <a:ln w="22225">
                  <a:solidFill>
                    <a:srgbClr val="4D4D4D"/>
                  </a:solidFill>
                  <a:round/>
                  <a:headEnd/>
                  <a:tailEnd/>
                </a:ln>
                <a:solidFill>
                  <a:srgbClr val="868F0F"/>
                </a:solidFill>
                <a:latin typeface="Arial Black"/>
              </a:rPr>
              <a:t>Συμποσιο</a:t>
            </a:r>
          </a:p>
        </p:txBody>
      </p:sp>
      <p:sp>
        <p:nvSpPr>
          <p:cNvPr id="124930" name="Rectangle 6"/>
          <p:cNvSpPr>
            <a:spLocks noChangeArrowheads="1"/>
          </p:cNvSpPr>
          <p:nvPr/>
        </p:nvSpPr>
        <p:spPr bwMode="auto">
          <a:xfrm>
            <a:off x="684213" y="1390650"/>
            <a:ext cx="7213600" cy="1155700"/>
          </a:xfrm>
          <a:prstGeom prst="rect">
            <a:avLst/>
          </a:prstGeom>
          <a:noFill/>
          <a:ln w="9525">
            <a:noFill/>
            <a:miter lim="800000"/>
            <a:headEnd/>
            <a:tailEnd/>
          </a:ln>
        </p:spPr>
        <p:txBody>
          <a:bodyPr anchor="ctr">
            <a:spAutoFit/>
          </a:bodyPr>
          <a:lstStyle/>
          <a:p>
            <a:pPr>
              <a:buClr>
                <a:srgbClr val="000000"/>
              </a:buClr>
              <a:buSzPct val="100000"/>
              <a:buFont typeface="Times New Roman" pitchFamily="18" charset="0"/>
              <a:buNone/>
            </a:pPr>
            <a:r>
              <a:rPr lang="el-GR" sz="1400">
                <a:solidFill>
                  <a:srgbClr val="000000"/>
                </a:solidFill>
                <a:latin typeface="Times New Roman" pitchFamily="18" charset="0"/>
                <a:cs typeface="Times New Roman" pitchFamily="18" charset="0"/>
              </a:rPr>
              <a:t>Στην Αθήνα και στις άλλες ελληνικές πόλεις συχνά οι άντρες έκαναν συμπόσια για τους φίλους τους. Εκτός από αυτά τα ιδιωτικά συμπόσια γίνονταν και δημόσια.</a:t>
            </a:r>
            <a:endParaRPr lang="el-GR" sz="1300"/>
          </a:p>
          <a:p>
            <a:pPr eaLnBrk="0" hangingPunct="0"/>
            <a:r>
              <a:rPr lang="el-GR" sz="1400">
                <a:solidFill>
                  <a:srgbClr val="000000"/>
                </a:solidFill>
                <a:latin typeface="Times New Roman" pitchFamily="18" charset="0"/>
                <a:cs typeface="Times New Roman" pitchFamily="18" charset="0"/>
              </a:rPr>
              <a:t>Τα ιδιωτικά γίνονταν στον ανδρώνα του σπιτιού του οποίου η χρήση περιοριζόταν αποκλειστικά στους άνδρες μετά το δείπνο. Οι εταίρες διασκέδασαν τους άνδρες με χορό, παίξιμο φλάουτου</a:t>
            </a:r>
            <a:r>
              <a:rPr lang="el-GR" sz="1200">
                <a:solidFill>
                  <a:srgbClr val="000000"/>
                </a:solidFill>
                <a:latin typeface="Times New Roman" pitchFamily="18" charset="0"/>
                <a:cs typeface="Times New Roman" pitchFamily="18" charset="0"/>
              </a:rPr>
              <a:t> </a:t>
            </a:r>
            <a:r>
              <a:rPr lang="el-GR" sz="1400">
                <a:solidFill>
                  <a:srgbClr val="000000"/>
                </a:solidFill>
                <a:latin typeface="Times New Roman" pitchFamily="18" charset="0"/>
                <a:cs typeface="Times New Roman" pitchFamily="18" charset="0"/>
              </a:rPr>
              <a:t>και ακροβατικά.</a:t>
            </a:r>
            <a:endParaRPr lang="el-GR" sz="2000">
              <a:solidFill>
                <a:srgbClr val="FFFFFF"/>
              </a:solidFill>
            </a:endParaRPr>
          </a:p>
        </p:txBody>
      </p:sp>
      <p:sp>
        <p:nvSpPr>
          <p:cNvPr id="124931" name="Rectangle 7"/>
          <p:cNvSpPr>
            <a:spLocks noChangeArrowheads="1"/>
          </p:cNvSpPr>
          <p:nvPr/>
        </p:nvSpPr>
        <p:spPr bwMode="auto">
          <a:xfrm>
            <a:off x="611188" y="2852738"/>
            <a:ext cx="5040312" cy="1793875"/>
          </a:xfrm>
          <a:prstGeom prst="rect">
            <a:avLst/>
          </a:prstGeom>
          <a:noFill/>
          <a:ln w="9525">
            <a:noFill/>
            <a:miter lim="800000"/>
            <a:headEnd/>
            <a:tailEnd/>
          </a:ln>
        </p:spPr>
        <p:txBody>
          <a:bodyPr anchor="ctr">
            <a:spAutoFit/>
          </a:bodyPr>
          <a:lstStyle/>
          <a:p>
            <a:pPr>
              <a:buClr>
                <a:srgbClr val="000000"/>
              </a:buClr>
              <a:buSzPct val="100000"/>
              <a:buFont typeface="Times New Roman" pitchFamily="18" charset="0"/>
              <a:buNone/>
            </a:pPr>
            <a:r>
              <a:rPr lang="el-GR" sz="1400">
                <a:solidFill>
                  <a:schemeClr val="tx1"/>
                </a:solidFill>
                <a:latin typeface="Times New Roman" pitchFamily="18" charset="0"/>
                <a:cs typeface="Times New Roman" pitchFamily="18" charset="0"/>
              </a:rPr>
              <a:t>Το βράδυ άνοιγε με σπονδές (κρασιού συνήθως) και ύμνους τραγουδισμένους προς τιμήν των θεών. Οι καλεσμένοι φορούσαν λουλουδένιες γιρλάντες και ήταν αρωματισμένοι.</a:t>
            </a:r>
            <a:endParaRPr lang="el-GR" sz="1300">
              <a:solidFill>
                <a:schemeClr val="tx1"/>
              </a:solidFill>
            </a:endParaRPr>
          </a:p>
          <a:p>
            <a:pPr eaLnBrk="0" hangingPunct="0"/>
            <a:r>
              <a:rPr lang="el-GR" sz="1400">
                <a:solidFill>
                  <a:schemeClr val="tx1"/>
                </a:solidFill>
                <a:latin typeface="Times New Roman" pitchFamily="18" charset="0"/>
                <a:cs typeface="Times New Roman" pitchFamily="18" charset="0"/>
              </a:rPr>
              <a:t>Νωρίς το βράδυ έκαναν πολιτικές και φιλοσοφικές συζητήσεις, αλλά όσο έπιναν περισσότερο κρασί έλεγαν ανέκδοτα, γρίφους και ιστορίες. Στο τέλος, μεθυσμένοι οι προσκεκλημένοι έπεφταν για ύπνο στα άνετα ανάκλιντρα, αφήνοντας τις γυναίκες και τους σκλάβους να συγυρίσουν.</a:t>
            </a:r>
            <a:endParaRPr lang="el-GR" sz="2000">
              <a:solidFill>
                <a:schemeClr val="tx1"/>
              </a:solidFill>
            </a:endParaRPr>
          </a:p>
        </p:txBody>
      </p:sp>
      <p:pic>
        <p:nvPicPr>
          <p:cNvPr id="59400" name="Picture 8"/>
          <p:cNvPicPr>
            <a:picLocks noChangeAspect="1" noChangeArrowheads="1"/>
          </p:cNvPicPr>
          <p:nvPr/>
        </p:nvPicPr>
        <p:blipFill>
          <a:blip r:embed="rId3" cstate="print"/>
          <a:srcRect/>
          <a:stretch>
            <a:fillRect/>
          </a:stretch>
        </p:blipFill>
        <p:spPr bwMode="auto">
          <a:xfrm>
            <a:off x="6659563" y="2492375"/>
            <a:ext cx="1971675" cy="1971675"/>
          </a:xfrm>
          <a:prstGeom prst="rect">
            <a:avLst/>
          </a:prstGeom>
          <a:noFill/>
          <a:ln w="9525">
            <a:solidFill>
              <a:srgbClr val="000000"/>
            </a:solidFill>
            <a:miter lim="800000"/>
            <a:headEnd/>
            <a:tailEnd/>
          </a:ln>
          <a:effectLst>
            <a:outerShdw dist="107763" dir="2700000" algn="ctr" rotWithShape="0">
              <a:srgbClr val="808080">
                <a:alpha val="50000"/>
              </a:srgbClr>
            </a:outerShdw>
          </a:effectLst>
        </p:spPr>
      </p:pic>
      <p:pic>
        <p:nvPicPr>
          <p:cNvPr id="59401" name="Picture 9"/>
          <p:cNvPicPr>
            <a:picLocks noChangeAspect="1" noChangeArrowheads="1"/>
          </p:cNvPicPr>
          <p:nvPr/>
        </p:nvPicPr>
        <p:blipFill>
          <a:blip r:embed="rId4" cstate="print"/>
          <a:srcRect/>
          <a:stretch>
            <a:fillRect/>
          </a:stretch>
        </p:blipFill>
        <p:spPr bwMode="auto">
          <a:xfrm>
            <a:off x="2771775" y="4724400"/>
            <a:ext cx="3457575" cy="1773238"/>
          </a:xfrm>
          <a:prstGeom prst="rect">
            <a:avLst/>
          </a:prstGeom>
          <a:noFill/>
          <a:ln w="9525">
            <a:noFill/>
            <a:miter lim="800000"/>
            <a:headEnd/>
            <a:tailEnd/>
          </a:ln>
          <a:effectLst>
            <a:outerShdw dist="107763" dir="2700000" algn="ctr" rotWithShape="0">
              <a:srgbClr val="808080">
                <a:alpha val="50000"/>
              </a:srgbClr>
            </a:outerShdw>
          </a:effectLst>
        </p:spPr>
      </p:pic>
    </p:spTree>
  </p:cSld>
  <p:clrMapOvr>
    <a:masterClrMapping/>
  </p:clrMapOvr>
  <p:transition advTm="70000">
    <p:wheel spokes="8"/>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WordArt 5"/>
          <p:cNvSpPr>
            <a:spLocks noChangeArrowheads="1" noChangeShapeType="1" noTextEdit="1"/>
          </p:cNvSpPr>
          <p:nvPr/>
        </p:nvSpPr>
        <p:spPr bwMode="auto">
          <a:xfrm>
            <a:off x="2771775" y="549275"/>
            <a:ext cx="3384550" cy="792163"/>
          </a:xfrm>
          <a:prstGeom prst="rect">
            <a:avLst/>
          </a:prstGeom>
        </p:spPr>
        <p:txBody>
          <a:bodyPr wrap="none" fromWordArt="1">
            <a:prstTxWarp prst="textPlain">
              <a:avLst>
                <a:gd name="adj" fmla="val 50000"/>
              </a:avLst>
            </a:prstTxWarp>
          </a:bodyPr>
          <a:lstStyle/>
          <a:p>
            <a:pPr algn="ctr"/>
            <a:r>
              <a:rPr lang="el-GR" sz="2800" kern="10">
                <a:ln w="22225">
                  <a:solidFill>
                    <a:srgbClr val="4D4D4D"/>
                  </a:solidFill>
                  <a:round/>
                  <a:headEnd/>
                  <a:tailEnd/>
                </a:ln>
                <a:solidFill>
                  <a:srgbClr val="868F0F"/>
                </a:solidFill>
                <a:latin typeface="Arial Black"/>
              </a:rPr>
              <a:t>Διατροφή</a:t>
            </a:r>
          </a:p>
        </p:txBody>
      </p:sp>
      <p:pic>
        <p:nvPicPr>
          <p:cNvPr id="60423" name="Picture 7"/>
          <p:cNvPicPr>
            <a:picLocks noChangeAspect="1" noChangeArrowheads="1"/>
          </p:cNvPicPr>
          <p:nvPr/>
        </p:nvPicPr>
        <p:blipFill>
          <a:blip r:embed="rId3" cstate="print"/>
          <a:srcRect/>
          <a:stretch>
            <a:fillRect/>
          </a:stretch>
        </p:blipFill>
        <p:spPr bwMode="auto">
          <a:xfrm>
            <a:off x="4787900" y="1844675"/>
            <a:ext cx="3844925" cy="2743200"/>
          </a:xfrm>
          <a:prstGeom prst="rect">
            <a:avLst/>
          </a:prstGeom>
          <a:noFill/>
          <a:ln w="9525">
            <a:solidFill>
              <a:srgbClr val="000000"/>
            </a:solidFill>
            <a:miter lim="800000"/>
            <a:headEnd/>
            <a:tailEnd/>
          </a:ln>
          <a:effectLst>
            <a:outerShdw dist="107763" dir="2700000" algn="ctr" rotWithShape="0">
              <a:srgbClr val="808080">
                <a:alpha val="50000"/>
              </a:srgbClr>
            </a:outerShdw>
          </a:effectLst>
        </p:spPr>
      </p:pic>
      <p:sp>
        <p:nvSpPr>
          <p:cNvPr id="125955" name="Rectangle 8"/>
          <p:cNvSpPr>
            <a:spLocks noChangeArrowheads="1"/>
          </p:cNvSpPr>
          <p:nvPr/>
        </p:nvSpPr>
        <p:spPr bwMode="auto">
          <a:xfrm>
            <a:off x="-1925638" y="-407988"/>
            <a:ext cx="184150" cy="366713"/>
          </a:xfrm>
          <a:prstGeom prst="rect">
            <a:avLst/>
          </a:prstGeom>
          <a:noFill/>
          <a:ln w="9525">
            <a:noFill/>
            <a:miter lim="800000"/>
            <a:headEnd/>
            <a:tailEnd/>
          </a:ln>
        </p:spPr>
        <p:txBody>
          <a:bodyPr wrap="none" anchor="ctr">
            <a:spAutoFit/>
          </a:bodyPr>
          <a:lstStyle/>
          <a:p>
            <a:pPr>
              <a:buClr>
                <a:srgbClr val="000000"/>
              </a:buClr>
              <a:buSzPct val="100000"/>
              <a:buFont typeface="Times New Roman" pitchFamily="18" charset="0"/>
              <a:buNone/>
            </a:pPr>
            <a:endParaRPr lang="en-US"/>
          </a:p>
        </p:txBody>
      </p:sp>
      <p:sp>
        <p:nvSpPr>
          <p:cNvPr id="125956" name="Rectangle 9"/>
          <p:cNvSpPr>
            <a:spLocks noChangeArrowheads="1"/>
          </p:cNvSpPr>
          <p:nvPr/>
        </p:nvSpPr>
        <p:spPr bwMode="auto">
          <a:xfrm>
            <a:off x="539750" y="1412875"/>
            <a:ext cx="3911600" cy="3222625"/>
          </a:xfrm>
          <a:prstGeom prst="rect">
            <a:avLst/>
          </a:prstGeom>
          <a:noFill/>
          <a:ln w="9525">
            <a:noFill/>
            <a:miter lim="800000"/>
            <a:headEnd/>
            <a:tailEnd/>
          </a:ln>
        </p:spPr>
        <p:txBody>
          <a:bodyPr anchor="ctr">
            <a:spAutoFit/>
          </a:bodyPr>
          <a:lstStyle/>
          <a:p>
            <a:pPr>
              <a:buClr>
                <a:srgbClr val="000000"/>
              </a:buClr>
              <a:buSzPct val="100000"/>
              <a:buFont typeface="Times New Roman" pitchFamily="18" charset="0"/>
              <a:buNone/>
            </a:pPr>
            <a:r>
              <a:rPr lang="el-GR" sz="2400">
                <a:solidFill>
                  <a:schemeClr val="tx1"/>
                </a:solidFill>
                <a:latin typeface="Mistral"/>
                <a:cs typeface="Times New Roman" pitchFamily="18" charset="0"/>
              </a:rPr>
              <a:t>Φαΐ για θεούς</a:t>
            </a:r>
            <a:endParaRPr lang="el-GR" sz="1300">
              <a:solidFill>
                <a:schemeClr val="tx1"/>
              </a:solidFill>
            </a:endParaRPr>
          </a:p>
          <a:p>
            <a:pPr eaLnBrk="0" hangingPunct="0"/>
            <a:r>
              <a:rPr lang="el-GR" sz="1400">
                <a:solidFill>
                  <a:schemeClr val="tx1"/>
                </a:solidFill>
                <a:latin typeface="Times New Roman" pitchFamily="18" charset="0"/>
                <a:cs typeface="Times New Roman" pitchFamily="18" charset="0"/>
              </a:rPr>
              <a:t>Οι Έλληνες καλλιεργούσαν σιτάρι και κριθάρι για ψωμί  και χυλούς, που αποτελούσαν τη βασική  τροφή τους. Έτρωγαν, επίσης, μεγάλες ποσότητες φακής, μπιζελιών, κρεμμυδιών, σκόρδων και λαχανικών.</a:t>
            </a:r>
            <a:endParaRPr lang="el-GR" sz="1300">
              <a:solidFill>
                <a:schemeClr val="tx1"/>
              </a:solidFill>
            </a:endParaRPr>
          </a:p>
          <a:p>
            <a:pPr eaLnBrk="0" hangingPunct="0"/>
            <a:r>
              <a:rPr lang="el-GR" sz="1400">
                <a:solidFill>
                  <a:schemeClr val="tx1"/>
                </a:solidFill>
                <a:latin typeface="Times New Roman" pitchFamily="18" charset="0"/>
                <a:cs typeface="Times New Roman" pitchFamily="18" charset="0"/>
              </a:rPr>
              <a:t>Κρέας έτρωγαν μόνο στις θυσίες κατά τις θρησκευτικές γιορτές, όταν το σφάγιο μοιραζόταν στους πιστούς.</a:t>
            </a:r>
            <a:endParaRPr lang="el-GR" sz="1300">
              <a:solidFill>
                <a:schemeClr val="tx1"/>
              </a:solidFill>
            </a:endParaRPr>
          </a:p>
          <a:p>
            <a:pPr eaLnBrk="0" hangingPunct="0"/>
            <a:r>
              <a:rPr lang="el-GR" sz="1400">
                <a:solidFill>
                  <a:schemeClr val="tx1"/>
                </a:solidFill>
                <a:latin typeface="Times New Roman" pitchFamily="18" charset="0"/>
                <a:cs typeface="Times New Roman" pitchFamily="18" charset="0"/>
              </a:rPr>
              <a:t>Τον υπόλοιπο καιρό έπαιρναν πρωτεΐνες κυρίως από το τυρί και τα ψάρια. Είχαν φρούτα όπως ρόδια, σύκα, μήλα και αχλάδια, όχι όμως εσπεριδοειδή που άρχισαν να καλλιεργούνται στην Ελλάδα πολύ αργότερα.</a:t>
            </a:r>
            <a:endParaRPr lang="el-GR" sz="2000">
              <a:solidFill>
                <a:schemeClr val="tx1"/>
              </a:solidFill>
            </a:endParaRPr>
          </a:p>
        </p:txBody>
      </p:sp>
      <p:sp>
        <p:nvSpPr>
          <p:cNvPr id="125957" name="Rectangle 10"/>
          <p:cNvSpPr>
            <a:spLocks noChangeArrowheads="1"/>
          </p:cNvSpPr>
          <p:nvPr/>
        </p:nvSpPr>
        <p:spPr bwMode="auto">
          <a:xfrm>
            <a:off x="-1925638" y="536575"/>
            <a:ext cx="184150" cy="366713"/>
          </a:xfrm>
          <a:prstGeom prst="rect">
            <a:avLst/>
          </a:prstGeom>
          <a:noFill/>
          <a:ln w="9525">
            <a:noFill/>
            <a:miter lim="800000"/>
            <a:headEnd/>
            <a:tailEnd/>
          </a:ln>
        </p:spPr>
        <p:txBody>
          <a:bodyPr wrap="none" anchor="ctr">
            <a:spAutoFit/>
          </a:bodyPr>
          <a:lstStyle/>
          <a:p>
            <a:pPr>
              <a:buClr>
                <a:srgbClr val="000000"/>
              </a:buClr>
              <a:buSzPct val="100000"/>
              <a:buFont typeface="Times New Roman" pitchFamily="18" charset="0"/>
              <a:buNone/>
            </a:pPr>
            <a:endParaRPr lang="el-GR">
              <a:solidFill>
                <a:srgbClr val="FFFFFF"/>
              </a:solidFill>
            </a:endParaRPr>
          </a:p>
        </p:txBody>
      </p:sp>
    </p:spTree>
  </p:cSld>
  <p:clrMapOvr>
    <a:masterClrMapping/>
  </p:clrMapOvr>
  <p:transition>
    <p:wheel spokes="8"/>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4"/>
          <p:cNvSpPr>
            <a:spLocks noChangeArrowheads="1"/>
          </p:cNvSpPr>
          <p:nvPr/>
        </p:nvSpPr>
        <p:spPr bwMode="auto">
          <a:xfrm>
            <a:off x="2051050" y="3573463"/>
            <a:ext cx="5329238" cy="2105025"/>
          </a:xfrm>
          <a:prstGeom prst="rect">
            <a:avLst/>
          </a:prstGeom>
          <a:noFill/>
          <a:ln w="9525">
            <a:noFill/>
            <a:miter lim="800000"/>
            <a:headEnd/>
            <a:tailEnd/>
          </a:ln>
        </p:spPr>
        <p:txBody>
          <a:bodyPr anchor="ctr">
            <a:spAutoFit/>
          </a:bodyPr>
          <a:lstStyle/>
          <a:p>
            <a:pPr algn="ctr">
              <a:buClr>
                <a:srgbClr val="000000"/>
              </a:buClr>
              <a:buSzPct val="100000"/>
              <a:buFont typeface="Times New Roman" pitchFamily="18" charset="0"/>
              <a:buNone/>
            </a:pPr>
            <a:r>
              <a:rPr lang="el-GR" sz="2400">
                <a:solidFill>
                  <a:schemeClr val="tx1"/>
                </a:solidFill>
              </a:rPr>
              <a:t>Κατσίκες για όλες τις εποχές</a:t>
            </a:r>
          </a:p>
          <a:p>
            <a:pPr algn="ctr">
              <a:buClr>
                <a:srgbClr val="000000"/>
              </a:buClr>
              <a:buSzPct val="100000"/>
              <a:buFont typeface="Times New Roman" pitchFamily="18" charset="0"/>
              <a:buNone/>
            </a:pPr>
            <a:r>
              <a:rPr lang="el-GR">
                <a:solidFill>
                  <a:schemeClr val="tx1"/>
                </a:solidFill>
              </a:rPr>
              <a:t>Οι κατσίκες ήταν πολύ χρήσιμα ζώα. Έτρωγαν αγριόχορτα και το τομάρι τους έδινε ζεστά ρούχα στους αγρότες το χειμώνα. Από τις κατσίκες έπαιρναν γάλα και έφτιαχναν τυρί. Ακόμα και οι οικογένειες που ζούσαν</a:t>
            </a:r>
            <a:r>
              <a:rPr lang="el-GR"/>
              <a:t> </a:t>
            </a:r>
            <a:r>
              <a:rPr lang="el-GR">
                <a:solidFill>
                  <a:schemeClr val="tx1"/>
                </a:solidFill>
              </a:rPr>
              <a:t>στην πόλη είχαν μία κατσίκα.</a:t>
            </a:r>
          </a:p>
        </p:txBody>
      </p:sp>
      <p:pic>
        <p:nvPicPr>
          <p:cNvPr id="61445" name="Picture 5"/>
          <p:cNvPicPr>
            <a:picLocks noChangeAspect="1" noChangeArrowheads="1"/>
          </p:cNvPicPr>
          <p:nvPr/>
        </p:nvPicPr>
        <p:blipFill>
          <a:blip r:embed="rId3" cstate="print"/>
          <a:srcRect/>
          <a:stretch>
            <a:fillRect/>
          </a:stretch>
        </p:blipFill>
        <p:spPr bwMode="auto">
          <a:xfrm>
            <a:off x="2124075" y="333375"/>
            <a:ext cx="4681538" cy="2971800"/>
          </a:xfrm>
          <a:prstGeom prst="rect">
            <a:avLst/>
          </a:prstGeom>
          <a:noFill/>
          <a:ln w="9525">
            <a:solidFill>
              <a:srgbClr val="000000"/>
            </a:solidFill>
            <a:miter lim="800000"/>
            <a:headEnd/>
            <a:tailEnd/>
          </a:ln>
          <a:effectLst>
            <a:outerShdw dist="107763" dir="2700000" algn="ctr" rotWithShape="0">
              <a:srgbClr val="808080">
                <a:alpha val="50000"/>
              </a:srgbClr>
            </a:outerShdw>
          </a:effectLst>
        </p:spPr>
      </p:pic>
    </p:spTree>
  </p:cSld>
  <p:clrMapOvr>
    <a:masterClrMapping/>
  </p:clrMapOvr>
  <p:transition>
    <p:wheel spokes="8"/>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4"/>
          <p:cNvSpPr>
            <a:spLocks noChangeArrowheads="1"/>
          </p:cNvSpPr>
          <p:nvPr/>
        </p:nvSpPr>
        <p:spPr bwMode="auto">
          <a:xfrm>
            <a:off x="323850" y="541338"/>
            <a:ext cx="8548688" cy="1465262"/>
          </a:xfrm>
          <a:prstGeom prst="rect">
            <a:avLst/>
          </a:prstGeom>
          <a:noFill/>
          <a:ln w="9525">
            <a:noFill/>
            <a:miter lim="800000"/>
            <a:headEnd/>
            <a:tailEnd/>
          </a:ln>
        </p:spPr>
        <p:txBody>
          <a:bodyPr anchor="ctr">
            <a:spAutoFit/>
          </a:bodyPr>
          <a:lstStyle/>
          <a:p>
            <a:pPr algn="ctr">
              <a:buClr>
                <a:srgbClr val="000000"/>
              </a:buClr>
              <a:buSzPct val="100000"/>
              <a:buFont typeface="Times New Roman" pitchFamily="18" charset="0"/>
              <a:buNone/>
            </a:pPr>
            <a:r>
              <a:rPr lang="el-GR">
                <a:solidFill>
                  <a:schemeClr val="tx1"/>
                </a:solidFill>
              </a:rPr>
              <a:t>Ψάρια &amp; Φρούτα της θάλασσας</a:t>
            </a:r>
          </a:p>
          <a:p>
            <a:pPr algn="ctr">
              <a:buClr>
                <a:srgbClr val="000000"/>
              </a:buClr>
              <a:buSzPct val="100000"/>
              <a:buFont typeface="Times New Roman" pitchFamily="18" charset="0"/>
              <a:buNone/>
            </a:pPr>
            <a:r>
              <a:rPr lang="el-GR">
                <a:solidFill>
                  <a:schemeClr val="tx1"/>
                </a:solidFill>
              </a:rPr>
              <a:t>Στα συμπόσια  προσφέρονταν ποικιλίες ψαριών. Πολλές ελληνικές πόλεις είναι παραθαλάσσιες και οι ψαράδες έβγαιναν με τις βάρκες τους για να πιάσουν κεφαλόπουλα, τα όνους, σκουμπριά και μουρούνες. Στους Έλληνες άρεσε να αρωματίζουν το φαγητό τους με φρέσκα βότανα, αλλά και να τρώνε ψάρια παστά </a:t>
            </a:r>
          </a:p>
        </p:txBody>
      </p:sp>
      <p:pic>
        <p:nvPicPr>
          <p:cNvPr id="62469" name="Picture 5"/>
          <p:cNvPicPr>
            <a:picLocks noChangeAspect="1" noChangeArrowheads="1"/>
          </p:cNvPicPr>
          <p:nvPr/>
        </p:nvPicPr>
        <p:blipFill>
          <a:blip r:embed="rId3" cstate="print"/>
          <a:srcRect/>
          <a:stretch>
            <a:fillRect/>
          </a:stretch>
        </p:blipFill>
        <p:spPr bwMode="auto">
          <a:xfrm>
            <a:off x="827088" y="2420938"/>
            <a:ext cx="3960812" cy="2970212"/>
          </a:xfrm>
          <a:prstGeom prst="rect">
            <a:avLst/>
          </a:prstGeom>
          <a:noFill/>
          <a:ln w="9525">
            <a:solidFill>
              <a:srgbClr val="000000"/>
            </a:solidFill>
            <a:miter lim="800000"/>
            <a:headEnd/>
            <a:tailEnd/>
          </a:ln>
          <a:effectLst>
            <a:outerShdw dist="107763" dir="2700000" algn="ctr" rotWithShape="0">
              <a:srgbClr val="808080">
                <a:alpha val="50000"/>
              </a:srgbClr>
            </a:outerShdw>
          </a:effectLst>
        </p:spPr>
      </p:pic>
      <p:sp>
        <p:nvSpPr>
          <p:cNvPr id="128003" name="Rectangle 6"/>
          <p:cNvSpPr>
            <a:spLocks noChangeArrowheads="1"/>
          </p:cNvSpPr>
          <p:nvPr/>
        </p:nvSpPr>
        <p:spPr bwMode="auto">
          <a:xfrm>
            <a:off x="5003800" y="2636838"/>
            <a:ext cx="3600450" cy="2014537"/>
          </a:xfrm>
          <a:prstGeom prst="rect">
            <a:avLst/>
          </a:prstGeom>
          <a:noFill/>
          <a:ln w="9525">
            <a:noFill/>
            <a:miter lim="800000"/>
            <a:headEnd/>
            <a:tailEnd/>
          </a:ln>
        </p:spPr>
        <p:txBody>
          <a:bodyPr anchor="ctr">
            <a:spAutoFit/>
          </a:bodyPr>
          <a:lstStyle/>
          <a:p>
            <a:pPr>
              <a:buClr>
                <a:srgbClr val="000000"/>
              </a:buClr>
              <a:buSzPct val="100000"/>
              <a:buFont typeface="Times New Roman" pitchFamily="18" charset="0"/>
              <a:buNone/>
            </a:pPr>
            <a:r>
              <a:rPr lang="el-GR">
                <a:solidFill>
                  <a:schemeClr val="tx1"/>
                </a:solidFill>
              </a:rPr>
              <a:t>Τα χταπόδια και τα καλαμάρια αφθονούν στις ελληνικές θάλασσες. Τα ψάρια αποτελούσαν είδος βασικής διατροφής. Ακόμα και σήμερα παίζουν σπουδαίο ρόλο στην ελληνική κουζίνα.</a:t>
            </a:r>
          </a:p>
        </p:txBody>
      </p:sp>
    </p:spTree>
  </p:cSld>
  <p:clrMapOvr>
    <a:masterClrMapping/>
  </p:clrMapOvr>
  <p:transition>
    <p:wheel spokes="8"/>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4"/>
          <p:cNvSpPr>
            <a:spLocks noChangeArrowheads="1"/>
          </p:cNvSpPr>
          <p:nvPr/>
        </p:nvSpPr>
        <p:spPr bwMode="auto">
          <a:xfrm>
            <a:off x="323850" y="404813"/>
            <a:ext cx="8567738" cy="1739900"/>
          </a:xfrm>
          <a:prstGeom prst="rect">
            <a:avLst/>
          </a:prstGeom>
          <a:noFill/>
          <a:ln w="9525">
            <a:noFill/>
            <a:miter lim="800000"/>
            <a:headEnd/>
            <a:tailEnd/>
          </a:ln>
        </p:spPr>
        <p:txBody>
          <a:bodyPr anchor="ctr">
            <a:spAutoFit/>
          </a:bodyPr>
          <a:lstStyle/>
          <a:p>
            <a:pPr algn="ctr">
              <a:buClr>
                <a:srgbClr val="000000"/>
              </a:buClr>
              <a:buSzPct val="100000"/>
              <a:buFont typeface="Times New Roman" pitchFamily="18" charset="0"/>
              <a:buNone/>
            </a:pPr>
            <a:r>
              <a:rPr lang="el-GR">
                <a:solidFill>
                  <a:schemeClr val="tx1"/>
                </a:solidFill>
              </a:rPr>
              <a:t>Γλυκαντικά</a:t>
            </a:r>
          </a:p>
          <a:p>
            <a:pPr algn="ctr">
              <a:buClr>
                <a:srgbClr val="000000"/>
              </a:buClr>
              <a:buSzPct val="100000"/>
              <a:buFont typeface="Times New Roman" pitchFamily="18" charset="0"/>
              <a:buNone/>
            </a:pPr>
            <a:r>
              <a:rPr lang="el-GR">
                <a:solidFill>
                  <a:schemeClr val="tx1"/>
                </a:solidFill>
              </a:rPr>
              <a:t>Ο συνδυασμός της καλοκαιρινής ξηρασίας, των χειμερινών βροχών και των μακρών διαστημάτων της χειμερινής ηλιοφάνειας είναι ιδανικός για δέντρα όπως η συκιά.</a:t>
            </a:r>
            <a:r>
              <a:rPr lang="en-US">
                <a:solidFill>
                  <a:schemeClr val="tx1"/>
                </a:solidFill>
              </a:rPr>
              <a:t> </a:t>
            </a:r>
            <a:r>
              <a:rPr lang="el-GR">
                <a:solidFill>
                  <a:schemeClr val="tx1"/>
                </a:solidFill>
              </a:rPr>
              <a:t>Λόγω του ότι δεν υπήρχε ζάχαρη,</a:t>
            </a:r>
            <a:r>
              <a:rPr lang="en-US">
                <a:solidFill>
                  <a:schemeClr val="tx1"/>
                </a:solidFill>
              </a:rPr>
              <a:t> </a:t>
            </a:r>
            <a:r>
              <a:rPr lang="el-GR">
                <a:solidFill>
                  <a:schemeClr val="tx1"/>
                </a:solidFill>
              </a:rPr>
              <a:t>τα γλυκά φρούτα,</a:t>
            </a:r>
            <a:r>
              <a:rPr lang="en-US">
                <a:solidFill>
                  <a:schemeClr val="tx1"/>
                </a:solidFill>
              </a:rPr>
              <a:t> </a:t>
            </a:r>
            <a:r>
              <a:rPr lang="el-GR">
                <a:solidFill>
                  <a:schemeClr val="tx1"/>
                </a:solidFill>
              </a:rPr>
              <a:t>όπως τα σύκα, ήταν πολύ αγαπημένο επιδόρπιο. Το μέλι το χρησιμοποιούσαν στα γλυκίσματα και στα μπισκότα.</a:t>
            </a:r>
          </a:p>
        </p:txBody>
      </p:sp>
      <p:pic>
        <p:nvPicPr>
          <p:cNvPr id="63493" name="Picture 5"/>
          <p:cNvPicPr>
            <a:picLocks noChangeAspect="1" noChangeArrowheads="1"/>
          </p:cNvPicPr>
          <p:nvPr/>
        </p:nvPicPr>
        <p:blipFill>
          <a:blip r:embed="rId3" cstate="print"/>
          <a:srcRect/>
          <a:stretch>
            <a:fillRect/>
          </a:stretch>
        </p:blipFill>
        <p:spPr bwMode="auto">
          <a:xfrm>
            <a:off x="2124075" y="2565400"/>
            <a:ext cx="4751388" cy="3217863"/>
          </a:xfrm>
          <a:prstGeom prst="rect">
            <a:avLst/>
          </a:prstGeom>
          <a:noFill/>
          <a:ln w="9525">
            <a:solidFill>
              <a:srgbClr val="000000"/>
            </a:solidFill>
            <a:miter lim="800000"/>
            <a:headEnd/>
            <a:tailEnd/>
          </a:ln>
          <a:effectLst>
            <a:outerShdw dist="107763" dir="2700000" algn="ctr" rotWithShape="0">
              <a:srgbClr val="808080">
                <a:alpha val="50000"/>
              </a:srgbClr>
            </a:outerShdw>
          </a:effectLst>
        </p:spPr>
      </p:pic>
    </p:spTree>
  </p:cSld>
  <p:clrMapOvr>
    <a:masterClrMapping/>
  </p:clrMapOvr>
  <p:transition>
    <p:wheel spokes="8"/>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5"/>
          <p:cNvSpPr>
            <a:spLocks noChangeArrowheads="1"/>
          </p:cNvSpPr>
          <p:nvPr/>
        </p:nvSpPr>
        <p:spPr bwMode="auto">
          <a:xfrm>
            <a:off x="611188" y="581025"/>
            <a:ext cx="4176712" cy="1252538"/>
          </a:xfrm>
          <a:prstGeom prst="rect">
            <a:avLst/>
          </a:prstGeom>
          <a:noFill/>
          <a:ln w="9525">
            <a:noFill/>
            <a:miter lim="800000"/>
            <a:headEnd/>
            <a:tailEnd/>
          </a:ln>
        </p:spPr>
        <p:txBody>
          <a:bodyPr anchor="ctr">
            <a:spAutoFit/>
          </a:bodyPr>
          <a:lstStyle/>
          <a:p>
            <a:pPr>
              <a:buClr>
                <a:srgbClr val="000000"/>
              </a:buClr>
              <a:buSzPct val="100000"/>
              <a:buFont typeface="Times New Roman" pitchFamily="18" charset="0"/>
              <a:buNone/>
            </a:pPr>
            <a:r>
              <a:rPr lang="el-GR" sz="2800">
                <a:solidFill>
                  <a:schemeClr val="tx1"/>
                </a:solidFill>
                <a:latin typeface="Mistral"/>
                <a:cs typeface="Times New Roman" pitchFamily="18" charset="0"/>
              </a:rPr>
              <a:t>Κρασί</a:t>
            </a:r>
            <a:endParaRPr lang="el-GR" sz="1500">
              <a:solidFill>
                <a:schemeClr val="tx1"/>
              </a:solidFill>
            </a:endParaRPr>
          </a:p>
          <a:p>
            <a:pPr eaLnBrk="0" hangingPunct="0"/>
            <a:r>
              <a:rPr lang="el-GR" sz="1600">
                <a:solidFill>
                  <a:schemeClr val="tx1"/>
                </a:solidFill>
                <a:latin typeface="Times New Roman" pitchFamily="18" charset="0"/>
                <a:cs typeface="Times New Roman" pitchFamily="18" charset="0"/>
              </a:rPr>
              <a:t>Το κρασί ήταν το αγαπημένο πιοτό των Ελλήνων και το έπιναν σχεδόν κάθε στιγμή της </a:t>
            </a:r>
            <a:endParaRPr lang="el-GR" sz="2400">
              <a:solidFill>
                <a:schemeClr val="tx1"/>
              </a:solidFill>
            </a:endParaRPr>
          </a:p>
        </p:txBody>
      </p:sp>
      <p:pic>
        <p:nvPicPr>
          <p:cNvPr id="64516" name="Picture 4"/>
          <p:cNvPicPr>
            <a:picLocks noChangeAspect="1" noChangeArrowheads="1"/>
          </p:cNvPicPr>
          <p:nvPr/>
        </p:nvPicPr>
        <p:blipFill>
          <a:blip r:embed="rId3" cstate="print"/>
          <a:srcRect/>
          <a:stretch>
            <a:fillRect/>
          </a:stretch>
        </p:blipFill>
        <p:spPr bwMode="auto">
          <a:xfrm>
            <a:off x="5435600" y="1268413"/>
            <a:ext cx="2811463" cy="4103687"/>
          </a:xfrm>
          <a:prstGeom prst="rect">
            <a:avLst/>
          </a:prstGeom>
          <a:noFill/>
          <a:ln w="9525">
            <a:solidFill>
              <a:srgbClr val="000000"/>
            </a:solidFill>
            <a:miter lim="800000"/>
            <a:headEnd/>
            <a:tailEnd/>
          </a:ln>
          <a:effectLst>
            <a:outerShdw dist="107763" dir="2700000" algn="ctr" rotWithShape="0">
              <a:srgbClr val="808080">
                <a:alpha val="50000"/>
              </a:srgbClr>
            </a:outerShdw>
          </a:effectLst>
        </p:spPr>
      </p:pic>
      <p:sp>
        <p:nvSpPr>
          <p:cNvPr id="130051" name="Rectangle 6"/>
          <p:cNvSpPr>
            <a:spLocks noChangeArrowheads="1"/>
          </p:cNvSpPr>
          <p:nvPr/>
        </p:nvSpPr>
        <p:spPr bwMode="auto">
          <a:xfrm>
            <a:off x="684213" y="1628775"/>
            <a:ext cx="3976687" cy="3070225"/>
          </a:xfrm>
          <a:prstGeom prst="rect">
            <a:avLst/>
          </a:prstGeom>
          <a:noFill/>
          <a:ln w="9525">
            <a:noFill/>
            <a:miter lim="800000"/>
            <a:headEnd/>
            <a:tailEnd/>
          </a:ln>
        </p:spPr>
        <p:txBody>
          <a:bodyPr anchor="ctr">
            <a:spAutoFit/>
          </a:bodyPr>
          <a:lstStyle/>
          <a:p>
            <a:pPr>
              <a:buClr>
                <a:srgbClr val="000000"/>
              </a:buClr>
              <a:buSzPct val="100000"/>
              <a:buFont typeface="Times New Roman" pitchFamily="18" charset="0"/>
              <a:buNone/>
            </a:pPr>
            <a:r>
              <a:rPr lang="el-GR" sz="1400">
                <a:solidFill>
                  <a:schemeClr val="tx1"/>
                </a:solidFill>
                <a:latin typeface="Times New Roman" pitchFamily="18" charset="0"/>
                <a:cs typeface="Times New Roman" pitchFamily="18" charset="0"/>
              </a:rPr>
              <a:t>ημέρας. Το έπιναν όλοι, όχι μόνο οι πλούσιοι, και σπάνια το αραίωναν με νερό. Ψωμί βουτηγμένο σε κρασί και λίγα σύκα ήταν τυπικό ελληνικό πρωινό. Ήταν σχεδόν παχύρευστο, γι` αυτό έπρεπε να το σουρώνουν.</a:t>
            </a:r>
            <a:endParaRPr lang="el-GR" sz="1300">
              <a:solidFill>
                <a:schemeClr val="tx1"/>
              </a:solidFill>
            </a:endParaRPr>
          </a:p>
          <a:p>
            <a:pPr eaLnBrk="0" hangingPunct="0"/>
            <a:r>
              <a:rPr lang="el-GR" sz="1400">
                <a:solidFill>
                  <a:schemeClr val="tx1"/>
                </a:solidFill>
                <a:latin typeface="Times New Roman" pitchFamily="18" charset="0"/>
                <a:cs typeface="Times New Roman" pitchFamily="18" charset="0"/>
              </a:rPr>
              <a:t>Χρησιμοποιούσαν διαφορετικά είδη αγγείων για την αποθήκευση, για το σερβίρισμα και για την πόση του κρασιού. Έχουν διασωθεί πολλά διαφορετικά οινοδοχεία, πήλινα και μπρούτζινα.</a:t>
            </a:r>
            <a:endParaRPr lang="el-GR" sz="1400">
              <a:solidFill>
                <a:schemeClr val="tx1"/>
              </a:solidFill>
              <a:cs typeface="Times New Roman" pitchFamily="18" charset="0"/>
            </a:endParaRPr>
          </a:p>
          <a:p>
            <a:pPr eaLnBrk="0" hangingPunct="0"/>
            <a:r>
              <a:rPr lang="el-GR" sz="1400">
                <a:solidFill>
                  <a:schemeClr val="tx1"/>
                </a:solidFill>
                <a:cs typeface="Times New Roman" pitchFamily="18" charset="0"/>
              </a:rPr>
              <a:t>Ένα ειδικό κύπελλο που χρησιμοποιούσαν στα συμπόσια έχει σχήμα τραγοκεφαλής και στο χείλος ζωγραφισμένη μια σκηνή συμπόσιου με καλεσμένους που ξαπλώνουν σε ανάκλιντρα. Το κύπελλο δεν έχει βάση και μάλλον θα </a:t>
            </a:r>
            <a:endParaRPr lang="el-GR" sz="2000">
              <a:solidFill>
                <a:schemeClr val="tx1"/>
              </a:solidFill>
            </a:endParaRPr>
          </a:p>
        </p:txBody>
      </p:sp>
      <p:sp>
        <p:nvSpPr>
          <p:cNvPr id="130052" name="Rectangle 7"/>
          <p:cNvSpPr>
            <a:spLocks noChangeArrowheads="1"/>
          </p:cNvSpPr>
          <p:nvPr/>
        </p:nvSpPr>
        <p:spPr bwMode="auto">
          <a:xfrm>
            <a:off x="684213" y="4652963"/>
            <a:ext cx="3600450" cy="304800"/>
          </a:xfrm>
          <a:prstGeom prst="rect">
            <a:avLst/>
          </a:prstGeom>
          <a:noFill/>
          <a:ln w="9525">
            <a:noFill/>
            <a:miter lim="800000"/>
            <a:headEnd/>
            <a:tailEnd/>
          </a:ln>
        </p:spPr>
        <p:txBody>
          <a:bodyPr anchor="ctr">
            <a:spAutoFit/>
          </a:bodyPr>
          <a:lstStyle/>
          <a:p>
            <a:pPr>
              <a:buClr>
                <a:srgbClr val="000000"/>
              </a:buClr>
              <a:buSzPct val="100000"/>
              <a:buFont typeface="Times New Roman" pitchFamily="18" charset="0"/>
              <a:buNone/>
            </a:pPr>
            <a:r>
              <a:rPr lang="el-GR" sz="1400">
                <a:solidFill>
                  <a:schemeClr val="tx1"/>
                </a:solidFill>
              </a:rPr>
              <a:t>περνούσε από χέρι σε χέρι.</a:t>
            </a:r>
          </a:p>
        </p:txBody>
      </p:sp>
    </p:spTree>
  </p:cSld>
  <p:clrMapOvr>
    <a:masterClrMapping/>
  </p:clrMapOvr>
  <p:transition>
    <p:wheel spokes="8"/>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4"/>
          <p:cNvSpPr>
            <a:spLocks noChangeArrowheads="1"/>
          </p:cNvSpPr>
          <p:nvPr/>
        </p:nvSpPr>
        <p:spPr bwMode="auto">
          <a:xfrm>
            <a:off x="1187450" y="549275"/>
            <a:ext cx="6249988" cy="1465263"/>
          </a:xfrm>
          <a:prstGeom prst="rect">
            <a:avLst/>
          </a:prstGeom>
          <a:noFill/>
          <a:ln w="9525">
            <a:noFill/>
            <a:miter lim="800000"/>
            <a:headEnd/>
            <a:tailEnd/>
          </a:ln>
        </p:spPr>
        <p:txBody>
          <a:bodyPr anchor="ctr">
            <a:spAutoFit/>
          </a:bodyPr>
          <a:lstStyle/>
          <a:p>
            <a:pPr algn="ctr">
              <a:buClr>
                <a:srgbClr val="000000"/>
              </a:buClr>
              <a:buSzPct val="100000"/>
              <a:buFont typeface="Times New Roman" pitchFamily="18" charset="0"/>
              <a:buNone/>
            </a:pPr>
            <a:r>
              <a:rPr lang="el-GR">
                <a:solidFill>
                  <a:schemeClr val="tx1"/>
                </a:solidFill>
              </a:rPr>
              <a:t>Αττικό λάδι</a:t>
            </a:r>
          </a:p>
          <a:p>
            <a:pPr algn="ctr">
              <a:buClr>
                <a:srgbClr val="000000"/>
              </a:buClr>
              <a:buSzPct val="100000"/>
              <a:buFont typeface="Times New Roman" pitchFamily="18" charset="0"/>
              <a:buNone/>
            </a:pPr>
            <a:r>
              <a:rPr lang="el-GR">
                <a:solidFill>
                  <a:schemeClr val="tx1"/>
                </a:solidFill>
              </a:rPr>
              <a:t>Οι ελιές είναι άφθονες στην Ελλάδα. Η Αττική φημιζόταν για τους ελαιώνες της. Το λάδι το χρησιμοποιούσαν στη μαγειρική, για το φωτισμό και από τη “μούργα” του έφτιαχναν σαπούνι.</a:t>
            </a:r>
          </a:p>
        </p:txBody>
      </p:sp>
      <p:pic>
        <p:nvPicPr>
          <p:cNvPr id="65541" name="Picture 5"/>
          <p:cNvPicPr>
            <a:picLocks noChangeAspect="1" noChangeArrowheads="1"/>
          </p:cNvPicPr>
          <p:nvPr/>
        </p:nvPicPr>
        <p:blipFill>
          <a:blip r:embed="rId3" cstate="print"/>
          <a:srcRect/>
          <a:stretch>
            <a:fillRect/>
          </a:stretch>
        </p:blipFill>
        <p:spPr bwMode="auto">
          <a:xfrm>
            <a:off x="2411413" y="2276475"/>
            <a:ext cx="4681537" cy="3859213"/>
          </a:xfrm>
          <a:prstGeom prst="rect">
            <a:avLst/>
          </a:prstGeom>
          <a:noFill/>
          <a:ln w="9525">
            <a:solidFill>
              <a:srgbClr val="000000"/>
            </a:solidFill>
            <a:miter lim="800000"/>
            <a:headEnd/>
            <a:tailEnd/>
          </a:ln>
          <a:effectLst>
            <a:outerShdw dist="107763" dir="2700000" algn="ctr" rotWithShape="0">
              <a:srgbClr val="808080">
                <a:alpha val="50000"/>
              </a:srgbClr>
            </a:outerShdw>
          </a:effectLst>
        </p:spPr>
      </p:pic>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323850" y="260350"/>
            <a:ext cx="8572500" cy="2282825"/>
          </a:xfrm>
          <a:prstGeom prst="rect">
            <a:avLst/>
          </a:prstGeom>
          <a:noFill/>
          <a:ln w="9525">
            <a:noFill/>
            <a:round/>
            <a:headEnd/>
            <a:tailEnd/>
          </a:ln>
        </p:spPr>
        <p:txBody>
          <a:bodyPr lIns="90000" tIns="46800" rIns="90000" bIns="46800">
            <a:spAutoFit/>
          </a:bodyPr>
          <a:lstStyle/>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1600" u="sng">
                <a:solidFill>
                  <a:schemeClr val="tx1"/>
                </a:solidFill>
                <a:latin typeface="Microsoft Sans Serif" pitchFamily="34" charset="0"/>
              </a:rPr>
              <a:t>ΣΟΦΟΚΛΗΣ: </a:t>
            </a:r>
          </a:p>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1600">
                <a:solidFill>
                  <a:schemeClr val="tx1"/>
                </a:solidFill>
                <a:latin typeface="Microsoft Sans Serif" pitchFamily="34" charset="0"/>
              </a:rPr>
              <a:t> </a:t>
            </a:r>
          </a:p>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1400">
                <a:solidFill>
                  <a:schemeClr val="tx1"/>
                </a:solidFill>
                <a:latin typeface="Microsoft Sans Serif" pitchFamily="34" charset="0"/>
              </a:rPr>
              <a:t>Ο Σοφοκλής(496-405 πΧ) ο «τελειότατος των τραγικών» κατά τον Ξενοφώντα, θα αυξήσει τον αριθμό των υποκριτών από δύο σε τρεις όπως και των χορευτών από δώδεκα σε δεκαπέντε, και θα περιορίσει τα άσματα του χορού δίνοντας μεγαλύτερη έκταση στο διάλογο. Στα έργα του Σοφοκλή, παρόλο που οι υπερβατικές δυνάμεις εξακολουθούν να έχουν ρυθμιστικό χαρακτήρα στη δράση, η έκβαση των πραγμάτων θα εξαρτηθεί από τη βούληση και τις επιλογές των ηρώων. Ο Σοφοκλής παράγει έτσι το τραγικό από τη σύγκρουση του ατόμου με τον εαυτό του ή με τους άλλους. Από τα έργα του έχουν διασωθεί ακέραια επτά: Τραχίνιαι, Αντιγόνη, Οιδίπους Τύραννος, Ηλέκτρα, Φιλοκτήτης, Αίας και Οιδίπους επί Κολωνώ.</a:t>
            </a:r>
          </a:p>
        </p:txBody>
      </p:sp>
      <p:pic>
        <p:nvPicPr>
          <p:cNvPr id="62466" name="Picture 2"/>
          <p:cNvPicPr>
            <a:picLocks noChangeAspect="1" noChangeArrowheads="1"/>
          </p:cNvPicPr>
          <p:nvPr/>
        </p:nvPicPr>
        <p:blipFill>
          <a:blip r:embed="rId3" cstate="print"/>
          <a:srcRect/>
          <a:stretch>
            <a:fillRect/>
          </a:stretch>
        </p:blipFill>
        <p:spPr bwMode="auto">
          <a:xfrm>
            <a:off x="4787900" y="2636838"/>
            <a:ext cx="2786063" cy="3681412"/>
          </a:xfrm>
          <a:prstGeom prst="rect">
            <a:avLst/>
          </a:prstGeom>
          <a:noFill/>
          <a:ln w="9525">
            <a:noFill/>
            <a:round/>
            <a:headEnd/>
            <a:tailEnd/>
          </a:ln>
        </p:spPr>
      </p:pic>
    </p:spTree>
  </p:cSld>
  <p:clrMapOvr>
    <a:masterClrMapping/>
  </p:clrMapOvr>
  <p:transition spd="med">
    <p:newsfla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4"/>
          <p:cNvSpPr>
            <a:spLocks noChangeArrowheads="1"/>
          </p:cNvSpPr>
          <p:nvPr/>
        </p:nvSpPr>
        <p:spPr bwMode="auto">
          <a:xfrm>
            <a:off x="3995738" y="1125538"/>
            <a:ext cx="5148262" cy="5310187"/>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el-GR" b="0" i="0">
                <a:solidFill>
                  <a:schemeClr val="tx1"/>
                </a:solidFill>
              </a:rPr>
              <a:t>Κάθε π το πρωί, µετά το ακράτισµα, το</a:t>
            </a:r>
          </a:p>
          <a:p>
            <a:pPr>
              <a:buClr>
                <a:srgbClr val="000000"/>
              </a:buClr>
              <a:buSzPct val="100000"/>
              <a:buFont typeface="Times New Roman" pitchFamily="18" charset="0"/>
              <a:buNone/>
            </a:pPr>
            <a:r>
              <a:rPr lang="el-GR" b="0" i="0">
                <a:solidFill>
                  <a:schemeClr val="tx1"/>
                </a:solidFill>
              </a:rPr>
              <a:t>πρωινό γεύµα δηλαδή, ξεκινουν για το</a:t>
            </a:r>
          </a:p>
          <a:p>
            <a:pPr>
              <a:buClr>
                <a:srgbClr val="000000"/>
              </a:buClr>
              <a:buSzPct val="100000"/>
              <a:buFont typeface="Times New Roman" pitchFamily="18" charset="0"/>
              <a:buNone/>
            </a:pPr>
            <a:r>
              <a:rPr lang="el-GR" b="0" i="0">
                <a:solidFill>
                  <a:schemeClr val="tx1"/>
                </a:solidFill>
              </a:rPr>
              <a:t>σχολείο µε τον τον παιδαγωγό</a:t>
            </a:r>
          </a:p>
          <a:p>
            <a:pPr>
              <a:buClr>
                <a:srgbClr val="000000"/>
              </a:buClr>
              <a:buSzPct val="100000"/>
              <a:buFont typeface="Times New Roman" pitchFamily="18" charset="0"/>
              <a:buNone/>
            </a:pPr>
            <a:r>
              <a:rPr lang="el-GR" b="0" i="0">
                <a:solidFill>
                  <a:schemeClr val="tx1"/>
                </a:solidFill>
              </a:rPr>
              <a:t>τους, που προσέχει να είναι στην ώρα τους</a:t>
            </a:r>
          </a:p>
          <a:p>
            <a:pPr>
              <a:buClr>
                <a:srgbClr val="000000"/>
              </a:buClr>
              <a:buSzPct val="100000"/>
              <a:buFont typeface="Times New Roman" pitchFamily="18" charset="0"/>
              <a:buNone/>
            </a:pPr>
            <a:r>
              <a:rPr lang="el-GR" b="0" i="0">
                <a:solidFill>
                  <a:schemeClr val="tx1"/>
                </a:solidFill>
              </a:rPr>
              <a:t>και να µη σταµατουν στο δρόµο να</a:t>
            </a:r>
          </a:p>
          <a:p>
            <a:pPr>
              <a:buClr>
                <a:srgbClr val="000000"/>
              </a:buClr>
              <a:buSzPct val="100000"/>
              <a:buFont typeface="Times New Roman" pitchFamily="18" charset="0"/>
              <a:buNone/>
            </a:pPr>
            <a:r>
              <a:rPr lang="el-GR" b="0" i="0">
                <a:solidFill>
                  <a:schemeClr val="tx1"/>
                </a:solidFill>
              </a:rPr>
              <a:t>παίξουν µε τους φίλους τους. Στο σχολείο,</a:t>
            </a:r>
          </a:p>
          <a:p>
            <a:pPr>
              <a:buClr>
                <a:srgbClr val="000000"/>
              </a:buClr>
              <a:buSzPct val="100000"/>
              <a:buFont typeface="Times New Roman" pitchFamily="18" charset="0"/>
              <a:buNone/>
            </a:pPr>
            <a:r>
              <a:rPr lang="el-GR" b="0" i="0">
                <a:solidFill>
                  <a:schemeClr val="tx1"/>
                </a:solidFill>
              </a:rPr>
              <a:t>µαζί µε τα άλλα αγόρια, µαθαίνουν να</a:t>
            </a:r>
          </a:p>
          <a:p>
            <a:pPr>
              <a:buClr>
                <a:srgbClr val="000000"/>
              </a:buClr>
              <a:buSzPct val="100000"/>
              <a:buFont typeface="Times New Roman" pitchFamily="18" charset="0"/>
              <a:buNone/>
            </a:pPr>
            <a:r>
              <a:rPr lang="el-GR" b="0" i="0">
                <a:solidFill>
                  <a:schemeClr val="tx1"/>
                </a:solidFill>
              </a:rPr>
              <a:t>διαβάζουν, να γράφουν και να µετρούν, καθώς και να παίζουν τουλάχιστον ένα µουσικό όργανο, όπως λύρα ή αυλό. Ανάµεσα στα πιο αγαπηµένα τους αναγνώσµατα είναι ο Τρωικός πόλεµος και οι περιπέτειες του Οδυσσέα. Στο γράψιµο εξασκούνται σε µια ξύλινη πινακίδα που η επιφάνειά της είναι αλειµµένη µε κερί και µε τη βοήθεια µιας γραφίδας, του στύλου, από χαλκόή ξύλο, χαράζουν τα γράµµατα. Συχνά ο δάσκαλος, για να ανταµείψει τις προσπάθειές τους, τους χαρίζει αστραγάλους, µια και το αστραγαλίζειν είναι το αγαπηµένο τους παιχνίδι.</a:t>
            </a:r>
          </a:p>
        </p:txBody>
      </p:sp>
      <p:pic>
        <p:nvPicPr>
          <p:cNvPr id="135170" name="Picture 6"/>
          <p:cNvPicPr>
            <a:picLocks noChangeAspect="1" noChangeArrowheads="1"/>
          </p:cNvPicPr>
          <p:nvPr/>
        </p:nvPicPr>
        <p:blipFill>
          <a:blip r:embed="rId3" cstate="print"/>
          <a:srcRect/>
          <a:stretch>
            <a:fillRect/>
          </a:stretch>
        </p:blipFill>
        <p:spPr bwMode="auto">
          <a:xfrm>
            <a:off x="468313" y="1052513"/>
            <a:ext cx="3311525" cy="2652712"/>
          </a:xfrm>
          <a:prstGeom prst="rect">
            <a:avLst/>
          </a:prstGeom>
          <a:noFill/>
          <a:ln w="9525">
            <a:noFill/>
            <a:miter lim="800000"/>
            <a:headEnd/>
            <a:tailEnd/>
          </a:ln>
        </p:spPr>
      </p:pic>
      <p:sp>
        <p:nvSpPr>
          <p:cNvPr id="135171" name="WordArt 7"/>
          <p:cNvSpPr>
            <a:spLocks noChangeArrowheads="1" noChangeShapeType="1" noTextEdit="1"/>
          </p:cNvSpPr>
          <p:nvPr/>
        </p:nvSpPr>
        <p:spPr bwMode="auto">
          <a:xfrm>
            <a:off x="3276600" y="260350"/>
            <a:ext cx="2808288" cy="574675"/>
          </a:xfrm>
          <a:prstGeom prst="rect">
            <a:avLst/>
          </a:prstGeom>
        </p:spPr>
        <p:txBody>
          <a:bodyPr wrap="none" fromWordArt="1">
            <a:prstTxWarp prst="textPlain">
              <a:avLst>
                <a:gd name="adj" fmla="val 50000"/>
              </a:avLst>
            </a:prstTxWarp>
          </a:bodyPr>
          <a:lstStyle/>
          <a:p>
            <a:pPr algn="ctr"/>
            <a:r>
              <a:rPr lang="el-GR" sz="2800" kern="10">
                <a:ln w="22225">
                  <a:solidFill>
                    <a:srgbClr val="374107"/>
                  </a:solidFill>
                  <a:round/>
                  <a:headEnd/>
                  <a:tailEnd/>
                </a:ln>
                <a:solidFill>
                  <a:srgbClr val="868F0F"/>
                </a:solidFill>
                <a:latin typeface="Arial Black"/>
              </a:rPr>
              <a:t>Στο σχολείο</a:t>
            </a:r>
          </a:p>
        </p:txBody>
      </p:sp>
      <p:pic>
        <p:nvPicPr>
          <p:cNvPr id="135172" name="Picture 8"/>
          <p:cNvPicPr>
            <a:picLocks noChangeAspect="1" noChangeArrowheads="1"/>
          </p:cNvPicPr>
          <p:nvPr/>
        </p:nvPicPr>
        <p:blipFill>
          <a:blip r:embed="rId4" cstate="print"/>
          <a:srcRect/>
          <a:stretch>
            <a:fillRect/>
          </a:stretch>
        </p:blipFill>
        <p:spPr bwMode="auto">
          <a:xfrm>
            <a:off x="1116013" y="3860800"/>
            <a:ext cx="1965325" cy="2808288"/>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WordArt 4"/>
          <p:cNvSpPr>
            <a:spLocks noChangeArrowheads="1" noChangeShapeType="1" noTextEdit="1"/>
          </p:cNvSpPr>
          <p:nvPr/>
        </p:nvSpPr>
        <p:spPr bwMode="auto">
          <a:xfrm>
            <a:off x="3059113" y="260350"/>
            <a:ext cx="2879725" cy="792163"/>
          </a:xfrm>
          <a:prstGeom prst="rect">
            <a:avLst/>
          </a:prstGeom>
        </p:spPr>
        <p:txBody>
          <a:bodyPr wrap="none" fromWordArt="1">
            <a:prstTxWarp prst="textPlain">
              <a:avLst>
                <a:gd name="adj" fmla="val 50000"/>
              </a:avLst>
            </a:prstTxWarp>
          </a:bodyPr>
          <a:lstStyle/>
          <a:p>
            <a:pPr algn="ctr"/>
            <a:r>
              <a:rPr lang="el-GR" sz="2800" kern="10">
                <a:ln w="22225">
                  <a:solidFill>
                    <a:srgbClr val="374107"/>
                  </a:solidFill>
                  <a:round/>
                  <a:headEnd/>
                  <a:tailEnd/>
                </a:ln>
                <a:solidFill>
                  <a:srgbClr val="868F0F"/>
                </a:solidFill>
                <a:latin typeface="Arial Black"/>
              </a:rPr>
              <a:t>Γυμνάσια</a:t>
            </a:r>
          </a:p>
        </p:txBody>
      </p:sp>
      <p:sp>
        <p:nvSpPr>
          <p:cNvPr id="136194" name="Rectangle 5"/>
          <p:cNvSpPr>
            <a:spLocks noChangeArrowheads="1"/>
          </p:cNvSpPr>
          <p:nvPr/>
        </p:nvSpPr>
        <p:spPr bwMode="auto">
          <a:xfrm>
            <a:off x="468313" y="1196975"/>
            <a:ext cx="8281987" cy="3387725"/>
          </a:xfrm>
          <a:prstGeom prst="rect">
            <a:avLst/>
          </a:prstGeom>
          <a:noFill/>
          <a:ln w="9525">
            <a:noFill/>
            <a:miter lim="800000"/>
            <a:headEnd/>
            <a:tailEnd/>
          </a:ln>
        </p:spPr>
        <p:txBody>
          <a:bodyPr anchor="ctr">
            <a:spAutoFit/>
          </a:bodyPr>
          <a:lstStyle/>
          <a:p>
            <a:pPr eaLnBrk="0" hangingPunct="0">
              <a:buClr>
                <a:srgbClr val="000000"/>
              </a:buClr>
              <a:buSzPct val="100000"/>
              <a:buFont typeface="Times New Roman" pitchFamily="18" charset="0"/>
              <a:buNone/>
            </a:pPr>
            <a:r>
              <a:rPr lang="el-GR">
                <a:solidFill>
                  <a:schemeClr val="tx1"/>
                </a:solidFill>
              </a:rPr>
              <a:t>Αφού ξεκουραστεί, ο Αθηναίος κατευθύνεται προς ένα από τα τρία μεγάλα δημόσια γυμνάσια των προαστίων της Αθήνας: το Λύκειο, την Ακαδημία, το Κυνοσάργες. Τα γυμνάσια ήταν μεγάλα, επιβλητικά, με σκιερούς διαδρόμους, με ευρείες στοές, λουτρά και άλλα διαμερίσματα προορισμένα γι, τον αθλητισμό, τις επιστημονικές απασχολήσεις και την ανάπαυση. Γενικά τα γυμνάσια αποτελούνταν: από το εφηβείο, μια αίθουσα προορισμένη για τις γυμναστικές ασκήσεις της νεολαίας. τα λουτρά, τα οποία μπορούσαν να χρησιμοποιήσουν όλοι οι επισκέπτες του γυμνασίου. τα αποδυτήρια, μια αίθουσα όπου οι παλαιστές άλειφαν το σώμα τους με λάδι, μι, άλλη αίθουσα όπου "πασπάλιζαν" το σώμα τους με λεπτή άμμο, για να μπορούν να πιάνονται εύκολα στη διάρκεια της πάλης. τους διαδρόμους, σκεπαστούς και ξεσκέπαστους για περίπατο και τρέξιμο. </a:t>
            </a:r>
          </a:p>
        </p:txBody>
      </p:sp>
      <p:pic>
        <p:nvPicPr>
          <p:cNvPr id="136195" name="Picture 7" descr="paid-gym"/>
          <p:cNvPicPr>
            <a:picLocks noChangeAspect="1" noChangeArrowheads="1"/>
          </p:cNvPicPr>
          <p:nvPr/>
        </p:nvPicPr>
        <p:blipFill>
          <a:blip r:embed="rId3" cstate="print"/>
          <a:srcRect/>
          <a:stretch>
            <a:fillRect/>
          </a:stretch>
        </p:blipFill>
        <p:spPr bwMode="auto">
          <a:xfrm>
            <a:off x="2700338" y="4365625"/>
            <a:ext cx="6011862" cy="2276475"/>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5"/>
          <p:cNvSpPr>
            <a:spLocks noChangeArrowheads="1"/>
          </p:cNvSpPr>
          <p:nvPr/>
        </p:nvSpPr>
        <p:spPr bwMode="auto">
          <a:xfrm>
            <a:off x="4500563" y="1196975"/>
            <a:ext cx="4371975" cy="4486275"/>
          </a:xfrm>
          <a:prstGeom prst="rect">
            <a:avLst/>
          </a:prstGeom>
          <a:noFill/>
          <a:ln w="9525">
            <a:noFill/>
            <a:miter lim="800000"/>
            <a:headEnd/>
            <a:tailEnd/>
          </a:ln>
        </p:spPr>
        <p:txBody>
          <a:bodyPr anchor="ctr">
            <a:spAutoFit/>
          </a:bodyPr>
          <a:lstStyle/>
          <a:p>
            <a:pPr eaLnBrk="0" hangingPunct="0">
              <a:buClr>
                <a:srgbClr val="000000"/>
              </a:buClr>
              <a:buSzPct val="100000"/>
              <a:buFont typeface="Times New Roman" pitchFamily="18" charset="0"/>
              <a:buNone/>
            </a:pPr>
            <a:r>
              <a:rPr lang="el-GR">
                <a:solidFill>
                  <a:schemeClr val="tx1"/>
                </a:solidFill>
              </a:rPr>
              <a:t>Οι λεγόμενες ξυστές (δηλαδή διάδρομοι στιλβωμένοι) ήταν κάτι διάδρομοι σκεπαστοί, πιο ψηλά στις πλευρές, που ήταν προορισμένοι για περιπάτους, ενώ το κεντρικό μέρος, που ήταν πιο χαμηλό, προοριζόταν για ασκήσεις όταν ο καιρός ήταν ακατάλληλος και το χειμώνα. Όλοι αυτοί οι χώροι περιβάλλονταν με στοές, με καθίσματα και εξέδρες, μερικές αίθουσες ημικυκλικές, σκεπαστές ή ξεσκέπαστες, όπου οι φιλόσοφοι και οι ρήτορες έκαναν μαθήματα και συζητήσεις. Ο Αθηναίος δεν μετείχε υποχρεωτικά στις αθλητικές ασκήσεις, αλλά παρακολουθούσε, σχολίαζε και χειροκροτούσε. </a:t>
            </a:r>
          </a:p>
        </p:txBody>
      </p:sp>
      <p:pic>
        <p:nvPicPr>
          <p:cNvPr id="137218" name="Picture 9" descr="paid-treksimo"/>
          <p:cNvPicPr>
            <a:picLocks noChangeAspect="1" noChangeArrowheads="1"/>
          </p:cNvPicPr>
          <p:nvPr/>
        </p:nvPicPr>
        <p:blipFill>
          <a:blip r:embed="rId3" cstate="print"/>
          <a:srcRect/>
          <a:stretch>
            <a:fillRect/>
          </a:stretch>
        </p:blipFill>
        <p:spPr bwMode="auto">
          <a:xfrm>
            <a:off x="395288" y="1700213"/>
            <a:ext cx="3889375" cy="3076575"/>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4"/>
          <p:cNvSpPr>
            <a:spLocks noChangeArrowheads="1"/>
          </p:cNvSpPr>
          <p:nvPr/>
        </p:nvSpPr>
        <p:spPr bwMode="auto">
          <a:xfrm>
            <a:off x="3563938" y="469900"/>
            <a:ext cx="5207000" cy="5859463"/>
          </a:xfrm>
          <a:prstGeom prst="rect">
            <a:avLst/>
          </a:prstGeom>
          <a:noFill/>
          <a:ln w="9525">
            <a:noFill/>
            <a:miter lim="800000"/>
            <a:headEnd/>
            <a:tailEnd/>
          </a:ln>
        </p:spPr>
        <p:txBody>
          <a:bodyPr anchor="ctr">
            <a:spAutoFit/>
          </a:bodyPr>
          <a:lstStyle/>
          <a:p>
            <a:pPr eaLnBrk="0" hangingPunct="0">
              <a:buClr>
                <a:srgbClr val="000000"/>
              </a:buClr>
              <a:buSzPct val="100000"/>
              <a:buFont typeface="Times New Roman" pitchFamily="18" charset="0"/>
              <a:buNone/>
            </a:pPr>
            <a:r>
              <a:rPr lang="el-GR">
                <a:solidFill>
                  <a:schemeClr val="tx1"/>
                </a:solidFill>
              </a:rPr>
              <a:t>Οι γεροντότεροι πολίτες δεν ξεχνούσαν, φυσικά, να διηγηθούν τι θαυμάσιοι αθλητές ήταν στα νιάτα τους και παραπονούνταν για την αδυναμία των σημερινών. Οι θεατές μαζεύονταν ομάδες - ομάδες και συζητούσαν διάφορα προβλήματα. Κάποιος σχεδιάζει κάτι με το ραβδί στον άμμο, εξηγώντας στους γύρω του μια πρωτότυπη ιδέα. Στο κέντρο μιας άλλης ομάδας ένα άτομο σιμό και άσχημο αναλύει με τόνο ειρωνικό τι είναι προτιμότερο: να είσαι ψεύτης από άγνοια ή να είσαι συνειδητός ψεύτης. Ο σιμός είναι ο Σωκράτης. Στην Ακαδημία ο Πλάτωνας εκθέτει, με νέα ύφος διαλεχτό, τις φιλοσοφικές του θεωρίες, μπροστά σ' ένα ακροατήριο από θαυμαστές και αντιπάλους κάθε ηλικίας. Στο Λύκειο, στο μέρος που λέγεται "Περίπατος", ένας άνθρωπος με μεγάλο κεφάλι και φανερή κλίση προς την κομψότητα, συζητεί σε μια γλώσσα όχι τόσο ωραία, μα πολύ καθαρή και εκφραστική, τις θεμελιακές αρχές της πολιτικής, της ηθικής, της ποίησης και της λογικής. </a:t>
            </a:r>
          </a:p>
        </p:txBody>
      </p:sp>
      <p:pic>
        <p:nvPicPr>
          <p:cNvPr id="138242" name="Picture 6" descr="%CF%80%CE%BB%CE%B1%CF%84%CF%89%CE%BD%CE%B1%CF%82"/>
          <p:cNvPicPr>
            <a:picLocks noChangeAspect="1" noChangeArrowheads="1"/>
          </p:cNvPicPr>
          <p:nvPr/>
        </p:nvPicPr>
        <p:blipFill>
          <a:blip r:embed="rId3" cstate="print"/>
          <a:srcRect/>
          <a:stretch>
            <a:fillRect/>
          </a:stretch>
        </p:blipFill>
        <p:spPr bwMode="auto">
          <a:xfrm>
            <a:off x="468313" y="1196975"/>
            <a:ext cx="2933700" cy="3960813"/>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4"/>
          <p:cNvSpPr>
            <a:spLocks noChangeArrowheads="1"/>
          </p:cNvSpPr>
          <p:nvPr/>
        </p:nvSpPr>
        <p:spPr bwMode="auto">
          <a:xfrm>
            <a:off x="4140200" y="636588"/>
            <a:ext cx="4559300" cy="5584825"/>
          </a:xfrm>
          <a:prstGeom prst="rect">
            <a:avLst/>
          </a:prstGeom>
          <a:noFill/>
          <a:ln w="9525">
            <a:noFill/>
            <a:miter lim="800000"/>
            <a:headEnd/>
            <a:tailEnd/>
          </a:ln>
        </p:spPr>
        <p:txBody>
          <a:bodyPr anchor="ctr">
            <a:spAutoFit/>
          </a:bodyPr>
          <a:lstStyle/>
          <a:p>
            <a:pPr eaLnBrk="0" hangingPunct="0">
              <a:buClr>
                <a:srgbClr val="000000"/>
              </a:buClr>
              <a:buSzPct val="100000"/>
              <a:buFont typeface="Times New Roman" pitchFamily="18" charset="0"/>
              <a:buNone/>
            </a:pPr>
            <a:r>
              <a:rPr lang="el-GR">
                <a:solidFill>
                  <a:schemeClr val="tx1"/>
                </a:solidFill>
              </a:rPr>
              <a:t>Ο ομιλητής είναι ο Αριστοτέλης. Στο γυμνάσιο ο Αθηναίος περνάει μια ή δυο ώρες. Πριν από το γεύμα θέλει να λουστεί, γι' αυτό κατευθύνεται προς το λουτρό. Το λουτρό είναι ένα κτίριο πολύ σεμνό, ένα απλό δωμάτιο με ένα καζάνι για το νερό και πολλά αγγεία. Οι επισκέπτες αλείφονταν πρώτα σ' όλο το σώμα με ελαιόλαδο ανακατεμένο με αρωματικές ουσίες, έπειτα έξυναν το κορμί μ' έναν ειδικό ξύστη από ορείχαλκο (στλεγγίδα) και ξεπλένονταν με νερό. 'Έτσι τελείωνε το λουτρό κι ο Αθηναίος θα μπορούσε να ντυθεί και να φύγει, αν δεν είχε διάθεση να καθυστερήσει λιγάκι και να μιλήσει με τον άνθρωπο του λουτρού, που, όπως κι ο κουρέας, ήταν μια ζωντανή εφημερίδα και ο οποίος ήξερε συχνά για τους πελάτες του περισσότερα απ' ό,τι ήξεραν κι αυτοί οι ίδιοι για τον εαυτό τους.</a:t>
            </a:r>
          </a:p>
        </p:txBody>
      </p:sp>
      <p:pic>
        <p:nvPicPr>
          <p:cNvPr id="139266" name="Picture 6" descr="ARISTOTELESbild"/>
          <p:cNvPicPr>
            <a:picLocks noChangeAspect="1" noChangeArrowheads="1"/>
          </p:cNvPicPr>
          <p:nvPr/>
        </p:nvPicPr>
        <p:blipFill>
          <a:blip r:embed="rId3" cstate="print"/>
          <a:srcRect l="2139" t="1584" r="2930" b="10919"/>
          <a:stretch>
            <a:fillRect/>
          </a:stretch>
        </p:blipFill>
        <p:spPr bwMode="auto">
          <a:xfrm>
            <a:off x="684213" y="981075"/>
            <a:ext cx="3240087" cy="4032250"/>
          </a:xfrm>
          <a:prstGeom prst="rect">
            <a:avLst/>
          </a:prstGeom>
          <a:noFill/>
          <a:ln w="9525">
            <a:noFill/>
            <a:miter lim="800000"/>
            <a:headEnd/>
            <a:tailEnd/>
          </a:ln>
        </p:spPr>
      </p:pic>
      <p:sp>
        <p:nvSpPr>
          <p:cNvPr id="139267" name="Text Box 7"/>
          <p:cNvSpPr txBox="1">
            <a:spLocks noChangeArrowheads="1"/>
          </p:cNvSpPr>
          <p:nvPr/>
        </p:nvSpPr>
        <p:spPr bwMode="auto">
          <a:xfrm>
            <a:off x="684213" y="5002213"/>
            <a:ext cx="3311525" cy="366712"/>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New Roman" pitchFamily="18" charset="0"/>
              <a:buNone/>
            </a:pPr>
            <a:r>
              <a:rPr lang="el-GR">
                <a:solidFill>
                  <a:schemeClr val="tx1"/>
                </a:solidFill>
              </a:rPr>
              <a:t>Αριστοτέλης</a:t>
            </a:r>
          </a:p>
        </p:txBody>
      </p:sp>
    </p:spTree>
  </p:cSld>
  <p:clrMapOvr>
    <a:masterClrMapping/>
  </p:clrMapOvr>
  <p:transition>
    <p:wheel spokes="8"/>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ChangeArrowheads="1"/>
          </p:cNvSpPr>
          <p:nvPr/>
        </p:nvSpPr>
        <p:spPr bwMode="auto">
          <a:xfrm>
            <a:off x="323850" y="4292600"/>
            <a:ext cx="8640763" cy="2432050"/>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el-GR" sz="1400" b="0" i="0">
                <a:solidFill>
                  <a:schemeClr val="tx1"/>
                </a:solidFill>
              </a:rPr>
              <a:t>Από τα χρόνια του Σόλωνα η γυµναστική είναι υποχρεωτική για τα αγόρια και έτσι κάθε µέρα</a:t>
            </a:r>
          </a:p>
          <a:p>
            <a:pPr>
              <a:buClr>
                <a:srgbClr val="000000"/>
              </a:buClr>
              <a:buSzPct val="100000"/>
              <a:buFont typeface="Times New Roman" pitchFamily="18" charset="0"/>
              <a:buNone/>
            </a:pPr>
            <a:r>
              <a:rPr lang="el-GR" sz="1400" b="0" i="0">
                <a:solidFill>
                  <a:schemeClr val="tx1"/>
                </a:solidFill>
              </a:rPr>
              <a:t>γυµνάζονται στην παλαίστρα που πήρε το όνοµά της από το πιο σηµαντικό άθληµα για τη</a:t>
            </a:r>
          </a:p>
          <a:p>
            <a:pPr>
              <a:buClr>
                <a:srgbClr val="000000"/>
              </a:buClr>
              <a:buSzPct val="100000"/>
              <a:buFont typeface="Times New Roman" pitchFamily="18" charset="0"/>
              <a:buNone/>
            </a:pPr>
            <a:r>
              <a:rPr lang="el-GR" sz="1400" b="0" i="0">
                <a:solidFill>
                  <a:schemeClr val="tx1"/>
                </a:solidFill>
              </a:rPr>
              <a:t>διάπλαση του σώµατος, την πάλη. Οι παλαίστρες, όπως και τα σχολεία που διδάσκουν µουσική,</a:t>
            </a:r>
          </a:p>
          <a:p>
            <a:pPr>
              <a:buClr>
                <a:srgbClr val="000000"/>
              </a:buClr>
              <a:buSzPct val="100000"/>
              <a:buFont typeface="Times New Roman" pitchFamily="18" charset="0"/>
              <a:buNone/>
            </a:pPr>
            <a:r>
              <a:rPr lang="el-GR" sz="1400" b="0" i="0">
                <a:solidFill>
                  <a:schemeClr val="tx1"/>
                </a:solidFill>
              </a:rPr>
              <a:t>είναι ιδιωτικές. Ο δάσκαλος της γυµναστικής, ο παιδοτρίβης, φροντίζει για την προπόνησή τους και</a:t>
            </a:r>
          </a:p>
          <a:p>
            <a:pPr>
              <a:buClr>
                <a:srgbClr val="000000"/>
              </a:buClr>
              <a:buSzPct val="100000"/>
              <a:buFont typeface="Times New Roman" pitchFamily="18" charset="0"/>
              <a:buNone/>
            </a:pPr>
            <a:r>
              <a:rPr lang="el-GR" sz="1400" b="0" i="0">
                <a:solidFill>
                  <a:schemeClr val="tx1"/>
                </a:solidFill>
              </a:rPr>
              <a:t>είναι υπεύθυνος για τη σχολαστική τήρηση των κανόνων των διαφόρων αθληµάτων.</a:t>
            </a:r>
          </a:p>
          <a:p>
            <a:pPr>
              <a:buClr>
                <a:srgbClr val="000000"/>
              </a:buClr>
              <a:buSzPct val="100000"/>
              <a:buFont typeface="Times New Roman" pitchFamily="18" charset="0"/>
              <a:buNone/>
            </a:pPr>
            <a:r>
              <a:rPr lang="el-GR" sz="1400" b="0" i="0">
                <a:solidFill>
                  <a:schemeClr val="tx1"/>
                </a:solidFill>
              </a:rPr>
              <a:t>Στην παλαίστρα η προπόνηση στο άλµα, στη δισκοβολία και το ακόντιο γίνεται µε τη συνοδεία της</a:t>
            </a:r>
          </a:p>
          <a:p>
            <a:pPr>
              <a:buClr>
                <a:srgbClr val="000000"/>
              </a:buClr>
              <a:buSzPct val="100000"/>
              <a:buFont typeface="Times New Roman" pitchFamily="18" charset="0"/>
              <a:buNone/>
            </a:pPr>
            <a:r>
              <a:rPr lang="el-GR" sz="1400" b="0" i="0">
                <a:solidFill>
                  <a:schemeClr val="tx1"/>
                </a:solidFill>
              </a:rPr>
              <a:t>µουσικής του διπλού αυλού, που δίνει ρυθµό στις κινήσεις τους και τους βοηθάει να συγκεντρωθούν.</a:t>
            </a:r>
          </a:p>
          <a:p>
            <a:pPr>
              <a:buClr>
                <a:srgbClr val="000000"/>
              </a:buClr>
              <a:buSzPct val="100000"/>
              <a:buFont typeface="Times New Roman" pitchFamily="18" charset="0"/>
              <a:buNone/>
            </a:pPr>
            <a:r>
              <a:rPr lang="el-GR" sz="1400" b="0" i="0">
                <a:solidFill>
                  <a:schemeClr val="tx1"/>
                </a:solidFill>
              </a:rPr>
              <a:t>Η δισκοβολία, το άλµα εις µήκος και το ακόντιο, µαζί µε την πάλη και το δρόµο, που διεξάγεται στο</a:t>
            </a:r>
          </a:p>
          <a:p>
            <a:pPr>
              <a:buClr>
                <a:srgbClr val="000000"/>
              </a:buClr>
              <a:buSzPct val="100000"/>
              <a:buFont typeface="Times New Roman" pitchFamily="18" charset="0"/>
              <a:buNone/>
            </a:pPr>
            <a:r>
              <a:rPr lang="el-GR" sz="1400" b="0" i="0">
                <a:solidFill>
                  <a:schemeClr val="tx1"/>
                </a:solidFill>
              </a:rPr>
              <a:t>στάδιο, συνθέτουν το πένταθλο. Βέβαια η πάλη και ο δρόµος αποτελούν και ανεξάρτητα αθλήµατα.</a:t>
            </a:r>
          </a:p>
          <a:p>
            <a:pPr>
              <a:buClr>
                <a:srgbClr val="000000"/>
              </a:buClr>
              <a:buSzPct val="100000"/>
              <a:buFont typeface="Times New Roman" pitchFamily="18" charset="0"/>
              <a:buNone/>
            </a:pPr>
            <a:r>
              <a:rPr lang="el-GR" sz="1400" b="0" i="0">
                <a:solidFill>
                  <a:schemeClr val="tx1"/>
                </a:solidFill>
              </a:rPr>
              <a:t>Στο χώρο της παλαίστρας γίνεται και το άθληµα της πυγµαχίας ή πυγµής. Οι αθλητές στο άθληµα</a:t>
            </a:r>
          </a:p>
          <a:p>
            <a:pPr>
              <a:buClr>
                <a:srgbClr val="000000"/>
              </a:buClr>
              <a:buSzPct val="100000"/>
              <a:buFont typeface="Times New Roman" pitchFamily="18" charset="0"/>
              <a:buNone/>
            </a:pPr>
            <a:r>
              <a:rPr lang="el-GR" sz="1400" b="0" i="0">
                <a:solidFill>
                  <a:schemeClr val="tx1"/>
                </a:solidFill>
              </a:rPr>
              <a:t>αυτό τυλίγουν τα χέρια τους µε δερµάτινες λωρίδες, τους πυκτικούς ιµάντες.</a:t>
            </a:r>
          </a:p>
        </p:txBody>
      </p:sp>
      <p:pic>
        <p:nvPicPr>
          <p:cNvPr id="140290" name="Picture 8"/>
          <p:cNvPicPr>
            <a:picLocks noChangeAspect="1" noChangeArrowheads="1"/>
          </p:cNvPicPr>
          <p:nvPr/>
        </p:nvPicPr>
        <p:blipFill>
          <a:blip r:embed="rId3" cstate="print"/>
          <a:srcRect/>
          <a:stretch>
            <a:fillRect/>
          </a:stretch>
        </p:blipFill>
        <p:spPr bwMode="auto">
          <a:xfrm>
            <a:off x="1187450" y="765175"/>
            <a:ext cx="6624638" cy="3505200"/>
          </a:xfrm>
          <a:prstGeom prst="rect">
            <a:avLst/>
          </a:prstGeom>
          <a:noFill/>
          <a:ln w="9525">
            <a:noFill/>
            <a:miter lim="800000"/>
            <a:headEnd/>
            <a:tailEnd/>
          </a:ln>
        </p:spPr>
      </p:pic>
      <p:sp>
        <p:nvSpPr>
          <p:cNvPr id="140291" name="WordArt 9"/>
          <p:cNvSpPr>
            <a:spLocks noChangeArrowheads="1" noChangeShapeType="1" noTextEdit="1"/>
          </p:cNvSpPr>
          <p:nvPr/>
        </p:nvSpPr>
        <p:spPr bwMode="auto">
          <a:xfrm>
            <a:off x="3059113" y="115888"/>
            <a:ext cx="2990850" cy="495300"/>
          </a:xfrm>
          <a:prstGeom prst="rect">
            <a:avLst/>
          </a:prstGeom>
        </p:spPr>
        <p:txBody>
          <a:bodyPr wrap="none" fromWordArt="1">
            <a:prstTxWarp prst="textPlain">
              <a:avLst>
                <a:gd name="adj" fmla="val 50000"/>
              </a:avLst>
            </a:prstTxWarp>
          </a:bodyPr>
          <a:lstStyle/>
          <a:p>
            <a:pPr algn="ctr"/>
            <a:r>
              <a:rPr lang="el-GR" sz="2800" kern="10">
                <a:ln w="22225">
                  <a:solidFill>
                    <a:srgbClr val="374107"/>
                  </a:solidFill>
                  <a:round/>
                  <a:headEnd/>
                  <a:tailEnd/>
                </a:ln>
                <a:solidFill>
                  <a:srgbClr val="868F0F"/>
                </a:solidFill>
                <a:latin typeface="Arial Black"/>
              </a:rPr>
              <a:t>Στην παλαίστρα</a:t>
            </a:r>
          </a:p>
        </p:txBody>
      </p:sp>
    </p:spTree>
  </p:cSld>
  <p:clrMapOvr>
    <a:masterClrMapping/>
  </p:clrMapOvr>
  <p:transition>
    <p:wheel spokes="8"/>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4"/>
          <p:cNvPicPr>
            <a:picLocks noChangeAspect="1" noChangeArrowheads="1"/>
          </p:cNvPicPr>
          <p:nvPr/>
        </p:nvPicPr>
        <p:blipFill>
          <a:blip r:embed="rId3" cstate="print"/>
          <a:srcRect/>
          <a:stretch>
            <a:fillRect/>
          </a:stretch>
        </p:blipFill>
        <p:spPr bwMode="auto">
          <a:xfrm>
            <a:off x="2627313" y="188913"/>
            <a:ext cx="3763962" cy="6516687"/>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WordArt 3"/>
          <p:cNvSpPr>
            <a:spLocks noChangeArrowheads="1" noChangeShapeType="1" noTextEdit="1"/>
          </p:cNvSpPr>
          <p:nvPr/>
        </p:nvSpPr>
        <p:spPr bwMode="auto">
          <a:xfrm>
            <a:off x="285750" y="457200"/>
            <a:ext cx="8643938" cy="971550"/>
          </a:xfrm>
          <a:prstGeom prst="rect">
            <a:avLst/>
          </a:prstGeom>
        </p:spPr>
        <p:txBody>
          <a:bodyPr wrap="none" fromWordArt="1">
            <a:prstTxWarp prst="textDeflate">
              <a:avLst>
                <a:gd name="adj" fmla="val 26227"/>
              </a:avLst>
            </a:prstTxWarp>
          </a:bodyPr>
          <a:lstStyle/>
          <a:p>
            <a:pPr algn="ctr"/>
            <a:r>
              <a:rPr lang="el-GR" sz="3600" kern="10">
                <a:ln w="9525">
                  <a:solidFill>
                    <a:srgbClr val="000000"/>
                  </a:solidFill>
                  <a:round/>
                  <a:headEnd/>
                  <a:tailEnd/>
                </a:ln>
                <a:solidFill>
                  <a:srgbClr val="000000"/>
                </a:solidFill>
                <a:latin typeface="Impact"/>
              </a:rPr>
              <a:t>ΤΑ ΠΑΙΧΝΙΔΙΑ ΣΤΗΝ ΑΡΧΑΙΑ ΕΛΛΑΔΑ</a:t>
            </a:r>
          </a:p>
        </p:txBody>
      </p:sp>
      <p:sp>
        <p:nvSpPr>
          <p:cNvPr id="142338" name="WordArt 2"/>
          <p:cNvSpPr>
            <a:spLocks noChangeArrowheads="1" noChangeShapeType="1" noTextEdit="1"/>
          </p:cNvSpPr>
          <p:nvPr/>
        </p:nvSpPr>
        <p:spPr bwMode="auto">
          <a:xfrm>
            <a:off x="1643063" y="1714500"/>
            <a:ext cx="5514975" cy="314325"/>
          </a:xfrm>
          <a:prstGeom prst="rect">
            <a:avLst/>
          </a:prstGeom>
        </p:spPr>
        <p:txBody>
          <a:bodyPr wrap="none" fromWordArt="1">
            <a:prstTxWarp prst="textPlain">
              <a:avLst>
                <a:gd name="adj" fmla="val 50000"/>
              </a:avLst>
            </a:prstTxWarp>
          </a:bodyPr>
          <a:lstStyle/>
          <a:p>
            <a:pPr algn="ctr"/>
            <a:r>
              <a:rPr lang="el-GR" kern="10">
                <a:ln w="9525">
                  <a:solidFill>
                    <a:srgbClr val="000000"/>
                  </a:solidFill>
                  <a:round/>
                  <a:headEnd/>
                  <a:tailEnd/>
                </a:ln>
                <a:solidFill>
                  <a:srgbClr val="FFFFFF"/>
                </a:solidFill>
                <a:latin typeface="Arial Black"/>
              </a:rPr>
              <a:t>Ο Πλάτωνας είπε : οι Έλληνες αεί παίδες εστέ</a:t>
            </a:r>
          </a:p>
        </p:txBody>
      </p:sp>
      <p:sp>
        <p:nvSpPr>
          <p:cNvPr id="142339" name="AutoShape 1"/>
          <p:cNvSpPr>
            <a:spLocks noChangeAspect="1" noChangeArrowheads="1"/>
          </p:cNvSpPr>
          <p:nvPr/>
        </p:nvSpPr>
        <p:spPr bwMode="auto">
          <a:xfrm>
            <a:off x="0" y="1981200"/>
            <a:ext cx="304800" cy="304800"/>
          </a:xfrm>
          <a:prstGeom prst="rect">
            <a:avLst/>
          </a:prstGeom>
          <a:noFill/>
          <a:ln w="9525">
            <a:noFill/>
            <a:miter lim="800000"/>
            <a:headEnd/>
            <a:tailEnd/>
          </a:ln>
        </p:spPr>
        <p:txBody>
          <a:bodyPr/>
          <a:lstStyle/>
          <a:p>
            <a:pPr>
              <a:buClr>
                <a:srgbClr val="000000"/>
              </a:buClr>
              <a:buSzPct val="100000"/>
              <a:buFont typeface="Times New Roman" pitchFamily="18" charset="0"/>
              <a:buNone/>
            </a:pPr>
            <a:endParaRPr lang="el-GR"/>
          </a:p>
        </p:txBody>
      </p:sp>
      <p:sp>
        <p:nvSpPr>
          <p:cNvPr id="142340"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buClr>
                <a:srgbClr val="000000"/>
              </a:buClr>
              <a:buSzPct val="100000"/>
              <a:buFont typeface="Times New Roman" pitchFamily="18" charset="0"/>
              <a:buNone/>
            </a:pPr>
            <a:endParaRPr lang="el-GR"/>
          </a:p>
        </p:txBody>
      </p:sp>
      <p:sp>
        <p:nvSpPr>
          <p:cNvPr id="142341" name="Rectangle 5"/>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pPr defTabSz="914400"/>
            <a:endParaRPr lang="el-GR" b="0" i="0">
              <a:solidFill>
                <a:schemeClr val="tx1"/>
              </a:solidFill>
              <a:cs typeface="Arial" charset="0"/>
            </a:endParaRPr>
          </a:p>
        </p:txBody>
      </p:sp>
      <p:sp>
        <p:nvSpPr>
          <p:cNvPr id="142342" name="Rectangle 6"/>
          <p:cNvSpPr>
            <a:spLocks noChangeArrowheads="1"/>
          </p:cNvSpPr>
          <p:nvPr/>
        </p:nvSpPr>
        <p:spPr bwMode="auto">
          <a:xfrm>
            <a:off x="285750" y="2205038"/>
            <a:ext cx="3929063" cy="4359275"/>
          </a:xfrm>
          <a:prstGeom prst="rect">
            <a:avLst/>
          </a:prstGeom>
          <a:noFill/>
          <a:ln w="9525">
            <a:noFill/>
            <a:miter lim="800000"/>
            <a:headEnd/>
            <a:tailEnd/>
          </a:ln>
        </p:spPr>
        <p:txBody>
          <a:bodyPr anchor="ctr">
            <a:spAutoFit/>
          </a:bodyPr>
          <a:lstStyle/>
          <a:p>
            <a:pPr defTabSz="914400"/>
            <a:r>
              <a:rPr lang="el-GR" sz="2000" b="0" i="0">
                <a:solidFill>
                  <a:schemeClr val="tx1"/>
                </a:solidFill>
                <a:latin typeface="Calibri" pitchFamily="34" charset="0"/>
                <a:ea typeface="Calibri" pitchFamily="34" charset="0"/>
                <a:cs typeface="Times New Roman" pitchFamily="18" charset="0"/>
              </a:rPr>
              <a:t>Τα αγαπημένα παιχνίδια των παιδιών στην αρχαία Αθήνα του 5</a:t>
            </a:r>
            <a:r>
              <a:rPr lang="el-GR" sz="2000" b="0" i="0" baseline="30000">
                <a:solidFill>
                  <a:schemeClr val="tx1"/>
                </a:solidFill>
                <a:latin typeface="Calibri" pitchFamily="34" charset="0"/>
                <a:ea typeface="Calibri" pitchFamily="34" charset="0"/>
                <a:cs typeface="Times New Roman" pitchFamily="18" charset="0"/>
              </a:rPr>
              <a:t>ου</a:t>
            </a:r>
            <a:r>
              <a:rPr lang="el-GR" sz="2000" b="0" i="0">
                <a:solidFill>
                  <a:schemeClr val="tx1"/>
                </a:solidFill>
                <a:latin typeface="Calibri" pitchFamily="34" charset="0"/>
                <a:ea typeface="Calibri" pitchFamily="34" charset="0"/>
                <a:cs typeface="Times New Roman" pitchFamily="18" charset="0"/>
              </a:rPr>
              <a:t> αιώνα π.Χ. είναι πολλά και τα περισσότερα βρέθηκαν στις ανασκαφές.</a:t>
            </a:r>
          </a:p>
          <a:p>
            <a:pPr defTabSz="914400"/>
            <a:r>
              <a:rPr lang="el-GR" sz="2000" b="0" i="0">
                <a:solidFill>
                  <a:schemeClr val="tx1"/>
                </a:solidFill>
                <a:latin typeface="Calibri" pitchFamily="34" charset="0"/>
                <a:ea typeface="Calibri" pitchFamily="34" charset="0"/>
                <a:cs typeface="Times New Roman" pitchFamily="18" charset="0"/>
              </a:rPr>
              <a:t> Τα κυριότερα : η αιώρα, ακηνητίνδα, ασκωλιασμός, αστραγαλισμός, αμπάριζα, βασιλίνδα, διελκυστίνδα, πεντέλιθα, κρικηλασία, κώνος ή ρόμβος ή στρόμβος, σκάκι, σφαίρα και άλλα πολλά παιχνίδια.</a:t>
            </a:r>
            <a:endParaRPr lang="el-GR" sz="2000" b="0" i="0">
              <a:solidFill>
                <a:schemeClr val="tx1"/>
              </a:solidFill>
              <a:ea typeface="Calibri" pitchFamily="34" charset="0"/>
              <a:cs typeface="Arial" charset="0"/>
            </a:endParaRPr>
          </a:p>
          <a:p>
            <a:pPr defTabSz="914400" eaLnBrk="0" hangingPunct="0"/>
            <a:r>
              <a:rPr lang="el-GR" sz="2000" u="sng">
                <a:solidFill>
                  <a:schemeClr val="tx1"/>
                </a:solidFill>
                <a:latin typeface="Calibri" pitchFamily="34" charset="0"/>
                <a:ea typeface="Calibri" pitchFamily="34" charset="0"/>
                <a:cs typeface="Times New Roman" pitchFamily="18" charset="0"/>
              </a:rPr>
              <a:t>&lt;Αιώρα</a:t>
            </a:r>
            <a:r>
              <a:rPr lang="el-GR" sz="2000" b="0" i="0">
                <a:solidFill>
                  <a:schemeClr val="tx1"/>
                </a:solidFill>
                <a:latin typeface="Calibri" pitchFamily="34" charset="0"/>
                <a:ea typeface="Calibri" pitchFamily="34" charset="0"/>
                <a:cs typeface="Times New Roman" pitchFamily="18" charset="0"/>
              </a:rPr>
              <a:t>&gt;, η γνωστή </a:t>
            </a:r>
            <a:r>
              <a:rPr lang="el-GR" sz="2000" b="0">
                <a:solidFill>
                  <a:schemeClr val="tx1"/>
                </a:solidFill>
                <a:latin typeface="Calibri" pitchFamily="34" charset="0"/>
                <a:ea typeface="Calibri" pitchFamily="34" charset="0"/>
                <a:cs typeface="Times New Roman" pitchFamily="18" charset="0"/>
              </a:rPr>
              <a:t>κούνια </a:t>
            </a:r>
            <a:r>
              <a:rPr lang="el-GR" sz="2000" b="0" i="0">
                <a:solidFill>
                  <a:schemeClr val="tx1"/>
                </a:solidFill>
                <a:latin typeface="Calibri" pitchFamily="34" charset="0"/>
                <a:ea typeface="Calibri" pitchFamily="34" charset="0"/>
                <a:cs typeface="Times New Roman" pitchFamily="18" charset="0"/>
              </a:rPr>
              <a:t>ή κρεμάστρα</a:t>
            </a:r>
            <a:endParaRPr lang="el-GR" sz="2000" b="0" i="0">
              <a:solidFill>
                <a:schemeClr val="tx1"/>
              </a:solidFill>
              <a:ea typeface="Calibri" pitchFamily="34" charset="0"/>
              <a:cs typeface="Arial" charset="0"/>
            </a:endParaRPr>
          </a:p>
        </p:txBody>
      </p:sp>
      <p:sp>
        <p:nvSpPr>
          <p:cNvPr id="142343" name="Rectangle 7"/>
          <p:cNvSpPr>
            <a:spLocks noChangeArrowheads="1"/>
          </p:cNvSpPr>
          <p:nvPr/>
        </p:nvSpPr>
        <p:spPr bwMode="auto">
          <a:xfrm>
            <a:off x="0" y="2286000"/>
            <a:ext cx="9144000" cy="0"/>
          </a:xfrm>
          <a:prstGeom prst="rect">
            <a:avLst/>
          </a:prstGeom>
          <a:noFill/>
          <a:ln w="9525">
            <a:noFill/>
            <a:miter lim="800000"/>
            <a:headEnd/>
            <a:tailEnd/>
          </a:ln>
        </p:spPr>
        <p:txBody>
          <a:bodyPr wrap="none" anchor="ctr">
            <a:spAutoFit/>
          </a:bodyPr>
          <a:lstStyle/>
          <a:p>
            <a:pPr defTabSz="914400"/>
            <a:r>
              <a:rPr lang="el-GR" sz="1200" b="0" i="0">
                <a:solidFill>
                  <a:schemeClr val="tx1"/>
                </a:solidFill>
                <a:ea typeface="Times New Roman" pitchFamily="18" charset="0"/>
                <a:cs typeface="Arial" charset="0"/>
              </a:rPr>
              <a:t>                                                                                 </a:t>
            </a:r>
            <a:endParaRPr lang="el-GR" b="0" i="0">
              <a:solidFill>
                <a:schemeClr val="tx1"/>
              </a:solidFill>
              <a:ea typeface="Times New Roman" pitchFamily="18" charset="0"/>
              <a:cs typeface="Arial" charset="0"/>
            </a:endParaRPr>
          </a:p>
        </p:txBody>
      </p:sp>
      <p:pic>
        <p:nvPicPr>
          <p:cNvPr id="142344" name="Picture 0" descr="image006.jpg"/>
          <p:cNvPicPr>
            <a:picLocks noChangeAspect="1" noChangeArrowheads="1"/>
          </p:cNvPicPr>
          <p:nvPr/>
        </p:nvPicPr>
        <p:blipFill>
          <a:blip r:embed="rId3" cstate="print"/>
          <a:srcRect/>
          <a:stretch>
            <a:fillRect/>
          </a:stretch>
        </p:blipFill>
        <p:spPr bwMode="auto">
          <a:xfrm>
            <a:off x="4214813" y="2143125"/>
            <a:ext cx="4572000" cy="428625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ChangeArrowheads="1"/>
          </p:cNvSpPr>
          <p:nvPr/>
        </p:nvSpPr>
        <p:spPr bwMode="auto">
          <a:xfrm>
            <a:off x="285750" y="117475"/>
            <a:ext cx="8643938" cy="6740525"/>
          </a:xfrm>
          <a:prstGeom prst="rect">
            <a:avLst/>
          </a:prstGeom>
          <a:noFill/>
          <a:ln w="9525">
            <a:noFill/>
            <a:miter lim="800000"/>
            <a:headEnd/>
            <a:tailEnd/>
          </a:ln>
        </p:spPr>
        <p:txBody>
          <a:bodyPr anchor="ctr">
            <a:spAutoFit/>
          </a:bodyPr>
          <a:lstStyle/>
          <a:p>
            <a:pPr defTabSz="914400"/>
            <a:r>
              <a:rPr lang="el-GR" sz="2400" i="0">
                <a:solidFill>
                  <a:srgbClr val="000000"/>
                </a:solidFill>
                <a:latin typeface="Verdana" pitchFamily="34" charset="0"/>
                <a:ea typeface="Calibri" pitchFamily="34" charset="0"/>
                <a:cs typeface="Times New Roman" pitchFamily="18" charset="0"/>
              </a:rPr>
              <a:t>Ακινητίνδα</a:t>
            </a:r>
            <a:r>
              <a:rPr lang="el-GR" sz="2400" b="0" i="0">
                <a:solidFill>
                  <a:srgbClr val="000000"/>
                </a:solidFill>
                <a:latin typeface="Verdana" pitchFamily="34" charset="0"/>
                <a:ea typeface="Calibri" pitchFamily="34" charset="0"/>
                <a:cs typeface="Times New Roman" pitchFamily="18" charset="0"/>
              </a:rPr>
              <a:t> (Αγαλματάκια)</a:t>
            </a:r>
            <a:br>
              <a:rPr lang="el-GR" sz="2400" b="0" i="0">
                <a:solidFill>
                  <a:srgbClr val="000000"/>
                </a:solidFill>
                <a:latin typeface="Verdana" pitchFamily="34" charset="0"/>
                <a:ea typeface="Calibri" pitchFamily="34" charset="0"/>
                <a:cs typeface="Times New Roman" pitchFamily="18" charset="0"/>
              </a:rPr>
            </a:br>
            <a:r>
              <a:rPr lang="el-GR" sz="2400" b="0" i="0">
                <a:solidFill>
                  <a:srgbClr val="000000"/>
                </a:solidFill>
                <a:latin typeface="Verdana" pitchFamily="34" charset="0"/>
                <a:ea typeface="Calibri" pitchFamily="34" charset="0"/>
                <a:cs typeface="Times New Roman" pitchFamily="18" charset="0"/>
              </a:rPr>
              <a:t>Το αρχαίο παιχνίδι ακινητίνδα παίζεται και σήμερα με το όνομα αγαλματάκια, μόνο που υπάρχουν κάποιες διαφορές.</a:t>
            </a:r>
            <a:br>
              <a:rPr lang="el-GR" sz="2400" b="0" i="0">
                <a:solidFill>
                  <a:srgbClr val="000000"/>
                </a:solidFill>
                <a:latin typeface="Verdana" pitchFamily="34" charset="0"/>
                <a:ea typeface="Calibri" pitchFamily="34" charset="0"/>
                <a:cs typeface="Times New Roman" pitchFamily="18" charset="0"/>
              </a:rPr>
            </a:br>
            <a:r>
              <a:rPr lang="el-GR" sz="2400" b="0" i="0">
                <a:solidFill>
                  <a:srgbClr val="000000"/>
                </a:solidFill>
                <a:latin typeface="Verdana" pitchFamily="34" charset="0"/>
                <a:ea typeface="Calibri" pitchFamily="34" charset="0"/>
                <a:cs typeface="Times New Roman" pitchFamily="18" charset="0"/>
              </a:rPr>
              <a:t>Στην ακινητίνδα, οι παίχτες μόλις δοθεί το σύνθημα πρέπει να μείνουν ακίνητοι σε όποια στάση βρίσκονται. Εκείνος που θα κουνηθεί βγαίνει από το παιχνίδι. Στα αγαλματάκια, βρίσκονται όλα τα παιδιά στη γραμμή εκτός από ένα. Αυτό το παιδί βρίσκεται περίπου πέντε μέτρα μακριά από τα άλλα παιδιά και με γυρισμένη πλάτη λέει: "Αγαλματάκια ακούνητα, αμίλητα, αγέλαστα, μέρα ή νύχτα.Τα υπόλοιπα παιδιά όταν μιλάει κουνιούνται, όταν όμως ρωτάει απαντούν "μέρα" ή "νύχτα". Αν πουν "νύχτα" συνεχίζεται το παιχνίδι και αν πουν "μέρα" γυρνάει και μένουν όλοι αγάλματα.</a:t>
            </a:r>
            <a:br>
              <a:rPr lang="el-GR" sz="2400" b="0" i="0">
                <a:solidFill>
                  <a:srgbClr val="000000"/>
                </a:solidFill>
                <a:latin typeface="Verdana" pitchFamily="34" charset="0"/>
                <a:ea typeface="Calibri" pitchFamily="34" charset="0"/>
                <a:cs typeface="Times New Roman" pitchFamily="18" charset="0"/>
              </a:rPr>
            </a:br>
            <a:r>
              <a:rPr lang="el-GR" sz="2400" b="0" i="0">
                <a:solidFill>
                  <a:srgbClr val="000000"/>
                </a:solidFill>
                <a:latin typeface="Verdana" pitchFamily="34" charset="0"/>
                <a:ea typeface="Calibri" pitchFamily="34" charset="0"/>
                <a:cs typeface="Times New Roman" pitchFamily="18" charset="0"/>
              </a:rPr>
              <a:t>Τότε όποιος κουνηθεί μπαίνει στη θέση του παιδιού και ξαναρχίζει το παιχνίδι.</a:t>
            </a:r>
            <a:endParaRPr lang="el-GR" sz="2400" b="0" i="0">
              <a:solidFill>
                <a:schemeClr val="tx1"/>
              </a:solidFill>
              <a:ea typeface="Calibri" pitchFamily="34" charset="0"/>
              <a:cs typeface="Arial" charset="0"/>
            </a:endParaRPr>
          </a:p>
          <a:p>
            <a:pPr defTabSz="914400" eaLnBrk="0" hangingPunct="0"/>
            <a:endParaRPr lang="el-GR" sz="2400" b="0" i="0">
              <a:solidFill>
                <a:schemeClr val="tx1"/>
              </a:solidFill>
              <a:ea typeface="Calibri" pitchFamily="34" charset="0"/>
              <a:cs typeface="Arial" charset="0"/>
            </a:endParaRPr>
          </a:p>
        </p:txBody>
      </p:sp>
      <p:sp>
        <p:nvSpPr>
          <p:cNvPr id="143362" name="AutoShape 1"/>
          <p:cNvSpPr>
            <a:spLocks noChangeAspect="1" noChangeArrowheads="1"/>
          </p:cNvSpPr>
          <p:nvPr/>
        </p:nvSpPr>
        <p:spPr bwMode="auto">
          <a:xfrm>
            <a:off x="0" y="457200"/>
            <a:ext cx="304800" cy="304800"/>
          </a:xfrm>
          <a:prstGeom prst="rect">
            <a:avLst/>
          </a:prstGeom>
          <a:noFill/>
          <a:ln w="9525">
            <a:noFill/>
            <a:miter lim="800000"/>
            <a:headEnd/>
            <a:tailEnd/>
          </a:ln>
        </p:spPr>
        <p:txBody>
          <a:bodyPr/>
          <a:lstStyle/>
          <a:p>
            <a:pPr>
              <a:buClr>
                <a:srgbClr val="000000"/>
              </a:buClr>
              <a:buSzPct val="100000"/>
              <a:buFont typeface="Times New Roman" pitchFamily="18" charset="0"/>
              <a:buNone/>
            </a:pPr>
            <a:endParaRPr lang="el-GR"/>
          </a:p>
        </p:txBody>
      </p:sp>
    </p:spTree>
  </p:cSld>
  <p:clrMapOvr>
    <a:masterClrMapping/>
  </p:clrMapOvr>
  <p:transition>
    <p:wheel spokes="8"/>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1"/>
          <p:cNvSpPr>
            <a:spLocks noChangeArrowheads="1"/>
          </p:cNvSpPr>
          <p:nvPr/>
        </p:nvSpPr>
        <p:spPr bwMode="auto">
          <a:xfrm>
            <a:off x="285750" y="117475"/>
            <a:ext cx="8715375" cy="5632450"/>
          </a:xfrm>
          <a:prstGeom prst="rect">
            <a:avLst/>
          </a:prstGeom>
          <a:noFill/>
          <a:ln w="9525">
            <a:noFill/>
            <a:miter lim="800000"/>
            <a:headEnd/>
            <a:tailEnd/>
          </a:ln>
        </p:spPr>
        <p:txBody>
          <a:bodyPr anchor="ctr">
            <a:spAutoFit/>
          </a:bodyPr>
          <a:lstStyle/>
          <a:p>
            <a:pPr defTabSz="914400"/>
            <a:r>
              <a:rPr lang="el-GR" sz="2000" i="0">
                <a:solidFill>
                  <a:srgbClr val="000000"/>
                </a:solidFill>
                <a:latin typeface="Verdana" pitchFamily="34" charset="0"/>
                <a:ea typeface="Calibri" pitchFamily="34" charset="0"/>
                <a:cs typeface="Times New Roman" pitchFamily="18" charset="0"/>
              </a:rPr>
              <a:t>Ασκωλιασμός</a:t>
            </a:r>
            <a:r>
              <a:rPr lang="el-GR" sz="2000" b="0" i="0">
                <a:solidFill>
                  <a:srgbClr val="000000"/>
                </a:solidFill>
                <a:latin typeface="Verdana" pitchFamily="34" charset="0"/>
                <a:ea typeface="Calibri" pitchFamily="34" charset="0"/>
                <a:cs typeface="Times New Roman" pitchFamily="18" charset="0"/>
              </a:rPr>
              <a:t> (Ασκί)</a:t>
            </a:r>
            <a:br>
              <a:rPr lang="el-GR" sz="2000" b="0" i="0">
                <a:solidFill>
                  <a:srgbClr val="000000"/>
                </a:solidFill>
                <a:latin typeface="Verdana" pitchFamily="34" charset="0"/>
                <a:ea typeface="Calibri" pitchFamily="34" charset="0"/>
                <a:cs typeface="Times New Roman" pitchFamily="18" charset="0"/>
              </a:rPr>
            </a:br>
            <a:r>
              <a:rPr lang="el-GR" sz="2000" b="0" i="0">
                <a:solidFill>
                  <a:srgbClr val="000000"/>
                </a:solidFill>
                <a:latin typeface="Verdana" pitchFamily="34" charset="0"/>
                <a:ea typeface="Calibri" pitchFamily="34" charset="0"/>
                <a:cs typeface="Times New Roman" pitchFamily="18" charset="0"/>
              </a:rPr>
              <a:t>Παιχνίδι της αρχαιότητας αλλά και σημερινό .</a:t>
            </a:r>
            <a:br>
              <a:rPr lang="el-GR" sz="2000" b="0" i="0">
                <a:solidFill>
                  <a:srgbClr val="000000"/>
                </a:solidFill>
                <a:latin typeface="Verdana" pitchFamily="34" charset="0"/>
                <a:ea typeface="Calibri" pitchFamily="34" charset="0"/>
                <a:cs typeface="Times New Roman" pitchFamily="18" charset="0"/>
              </a:rPr>
            </a:br>
            <a:r>
              <a:rPr lang="el-GR" sz="2000" b="0" i="0">
                <a:solidFill>
                  <a:srgbClr val="000000"/>
                </a:solidFill>
                <a:latin typeface="Verdana" pitchFamily="34" charset="0"/>
                <a:ea typeface="Calibri" pitchFamily="34" charset="0"/>
                <a:cs typeface="Times New Roman" pitchFamily="18" charset="0"/>
              </a:rPr>
              <a:t>Στην αρχαιότητα το παιχνίδι αυτό ήταν ένα είδος ακροβασίας και παιζόταν κατά κύριο λόγο στις γιορτές του Διονύσου: Οι παίκτες ανέβαιναν με το ένα πόδι πάνω σε ένα φουσκωμένο ασκί αλειμμένο με λάδι και ο καθένας φανέρωνε την επιδεξιότητά του στην ισορροπία και στην ευλυγισία . Τις περισσότερες φορές ο παίκτης έπεφτε κάτω, πράγμα που διασκέδαζε τους άλλους παίκτες, οι οποίοι αδιαφορούσαν για το αν θα γελούσαν το ίδιο και οι άλλοι μ</a:t>
            </a:r>
            <a:r>
              <a:rPr lang="el-GR" sz="2000" b="0" i="0">
                <a:solidFill>
                  <a:srgbClr val="000000"/>
                </a:solidFill>
                <a:latin typeface="Calibri" pitchFamily="34" charset="0"/>
                <a:ea typeface="Calibri" pitchFamily="34" charset="0"/>
                <a:cs typeface="Times New Roman" pitchFamily="18" charset="0"/>
              </a:rPr>
              <a:t>’</a:t>
            </a:r>
            <a:r>
              <a:rPr lang="el-GR" sz="2000" b="0" i="0">
                <a:solidFill>
                  <a:srgbClr val="000000"/>
                </a:solidFill>
                <a:latin typeface="Verdana" pitchFamily="34" charset="0"/>
                <a:ea typeface="Calibri" pitchFamily="34" charset="0"/>
                <a:cs typeface="Times New Roman" pitchFamily="18" charset="0"/>
              </a:rPr>
              <a:t> αυτούς, όταν σε λίγο ,που θ</a:t>
            </a:r>
            <a:r>
              <a:rPr lang="el-GR" sz="2000" b="0" i="0">
                <a:solidFill>
                  <a:srgbClr val="000000"/>
                </a:solidFill>
                <a:latin typeface="Calibri" pitchFamily="34" charset="0"/>
                <a:ea typeface="Calibri" pitchFamily="34" charset="0"/>
                <a:cs typeface="Times New Roman" pitchFamily="18" charset="0"/>
              </a:rPr>
              <a:t>’</a:t>
            </a:r>
            <a:r>
              <a:rPr lang="el-GR" sz="2000" b="0" i="0">
                <a:solidFill>
                  <a:srgbClr val="000000"/>
                </a:solidFill>
                <a:latin typeface="Verdana" pitchFamily="34" charset="0"/>
                <a:ea typeface="Calibri" pitchFamily="34" charset="0"/>
                <a:cs typeface="Times New Roman" pitchFamily="18" charset="0"/>
              </a:rPr>
              <a:t> ανέβαιναν κι΄ αυτοί στο λαδωμένο ασκί θα πάθαιναν τα ίδια . Το παιχνίδι αυτό παίζεται και σήμερα στην Ήπειρο με την ονομασία Ασκί .</a:t>
            </a:r>
            <a:br>
              <a:rPr lang="el-GR" sz="2000" b="0" i="0">
                <a:solidFill>
                  <a:srgbClr val="000000"/>
                </a:solidFill>
                <a:latin typeface="Verdana" pitchFamily="34" charset="0"/>
                <a:ea typeface="Calibri" pitchFamily="34" charset="0"/>
                <a:cs typeface="Times New Roman" pitchFamily="18" charset="0"/>
              </a:rPr>
            </a:br>
            <a:r>
              <a:rPr lang="el-GR" sz="2000" b="0" i="0">
                <a:solidFill>
                  <a:srgbClr val="000000"/>
                </a:solidFill>
                <a:latin typeface="Verdana" pitchFamily="34" charset="0"/>
                <a:ea typeface="Calibri" pitchFamily="34" charset="0"/>
                <a:cs typeface="Times New Roman" pitchFamily="18" charset="0"/>
              </a:rPr>
              <a:t/>
            </a:r>
            <a:br>
              <a:rPr lang="el-GR" sz="2000" b="0" i="0">
                <a:solidFill>
                  <a:srgbClr val="000000"/>
                </a:solidFill>
                <a:latin typeface="Verdana" pitchFamily="34" charset="0"/>
                <a:ea typeface="Calibri" pitchFamily="34" charset="0"/>
                <a:cs typeface="Times New Roman" pitchFamily="18" charset="0"/>
              </a:rPr>
            </a:br>
            <a:r>
              <a:rPr lang="el-GR" sz="2000" b="0" i="0">
                <a:solidFill>
                  <a:srgbClr val="000000"/>
                </a:solidFill>
                <a:latin typeface="Verdana" pitchFamily="34" charset="0"/>
                <a:ea typeface="Calibri" pitchFamily="34" charset="0"/>
                <a:cs typeface="Times New Roman" pitchFamily="18" charset="0"/>
              </a:rPr>
              <a:t>Παραλλαγές του παιχνιδιού: </a:t>
            </a:r>
            <a:br>
              <a:rPr lang="el-GR" sz="2000" b="0" i="0">
                <a:solidFill>
                  <a:srgbClr val="000000"/>
                </a:solidFill>
                <a:latin typeface="Verdana" pitchFamily="34" charset="0"/>
                <a:ea typeface="Calibri" pitchFamily="34" charset="0"/>
                <a:cs typeface="Times New Roman" pitchFamily="18" charset="0"/>
              </a:rPr>
            </a:br>
            <a:r>
              <a:rPr lang="el-GR" sz="2000" b="0" i="0">
                <a:solidFill>
                  <a:srgbClr val="000000"/>
                </a:solidFill>
                <a:latin typeface="Verdana" pitchFamily="34" charset="0"/>
                <a:ea typeface="Calibri" pitchFamily="34" charset="0"/>
                <a:cs typeface="Times New Roman" pitchFamily="18" charset="0"/>
              </a:rPr>
              <a:t>Ένας παίκτης πηδώντας στο ένα πόδι καταδιώκει τους άλλους παίκτες που τρέχουν και με τα δύο πόδια ή μόνο με το ένα πόδι .Στις περιοχές όπου παίζεται έχει τις ιδιαίτερες ονομασίες του: Κουτσαλωνάκι , κουτσοκαλόγερος.</a:t>
            </a:r>
            <a:endParaRPr lang="el-GR" sz="4800" b="0" i="0">
              <a:solidFill>
                <a:schemeClr val="tx1"/>
              </a:solidFill>
              <a:ea typeface="Calibri" pitchFamily="34" charset="0"/>
              <a:cs typeface="Arial" charset="0"/>
            </a:endParaRPr>
          </a:p>
        </p:txBody>
      </p:sp>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323850" y="260350"/>
            <a:ext cx="8572500" cy="2644775"/>
          </a:xfrm>
          <a:prstGeom prst="rect">
            <a:avLst/>
          </a:prstGeom>
          <a:noFill/>
          <a:ln w="9525">
            <a:noFill/>
            <a:round/>
            <a:headEnd/>
            <a:tailEnd/>
          </a:ln>
        </p:spPr>
        <p:txBody>
          <a:bodyPr lIns="90000" tIns="46800" rIns="90000" bIns="46800">
            <a:spAutoFit/>
          </a:bodyPr>
          <a:lstStyle/>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1400" u="sng">
                <a:solidFill>
                  <a:schemeClr val="tx1"/>
                </a:solidFill>
                <a:latin typeface="Microsoft Sans Serif" pitchFamily="34" charset="0"/>
              </a:rPr>
              <a:t>ΕΥΡΙΠΙΔΗΣ: </a:t>
            </a:r>
          </a:p>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1400">
                <a:solidFill>
                  <a:schemeClr val="tx1"/>
                </a:solidFill>
                <a:latin typeface="Microsoft Sans Serif" pitchFamily="34" charset="0"/>
              </a:rPr>
              <a:t>  </a:t>
            </a:r>
          </a:p>
          <a:p>
            <a:pPr>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1400">
                <a:solidFill>
                  <a:schemeClr val="tx1"/>
                </a:solidFill>
                <a:latin typeface="Microsoft Sans Serif" pitchFamily="34" charset="0"/>
              </a:rPr>
              <a:t>	Ο Ευριπίδης(484 ή 480-406) θα οργανώσει τις αναζητήσεις του με επίκεντρο </a:t>
            </a:r>
            <a:r>
              <a:rPr lang="en-GB" sz="1400">
                <a:solidFill>
                  <a:schemeClr val="tx1"/>
                </a:solidFill>
                <a:latin typeface="Microsoft Sans Serif" pitchFamily="34" charset="0"/>
              </a:rPr>
              <a:t> </a:t>
            </a:r>
            <a:r>
              <a:rPr lang="el-GR" sz="1400">
                <a:solidFill>
                  <a:schemeClr val="tx1"/>
                </a:solidFill>
                <a:latin typeface="Microsoft Sans Serif" pitchFamily="34" charset="0"/>
              </a:rPr>
              <a:t>άνθρωπο – οι θεοί συμβάλουν τεχνικά (από μηχανής θεός) στην έξοδο των ηρώων από την περιπέτεια. Θα δοκιμάσει τολμηρές ψυχογραφικές περιγραφές των χαρακτήρων του, θα δώσει έμφαση στην πλοκή, θα ελαττώσει την παρεμβατικότητα του χορού, ενώ θα προετοιμάσει το νεότερο ψυχολογικό και κοινωνικό δράμα(ενδεικτικός ο διχασμός της Μήδειας ανάμεσα στο πάθος και τη λογική). Από τα έργα του έχουν σωθεί τέσσερις τραγωδίες εμπνευσμένες από τον Τρωικό πόλεμο και τα συναφή γεγονότα: Τρωάδες, Εκάβη, Ανδρομάχη και Ρήσος, πέντε τραγωδίες από το μυθικό κύκλο των Ατρειδών: Ιφιγένεια η εν Αυλίδι, Ιφιγένεια η εν Ταύροις, Ορέστης, Ηλέκτρα, Ελένη, και μια από τον οίκο των Λαβδακιδών: Φοίνισσαι. Άλλα έργα του Ευριπίδη είναι: Άλκηστης, εμπνευσμένη από ένα δημοφιλή λαϊκό μύθο της εποχής, Ιππόλυτος, Μήδεια, Βάκχαι, Ικέτηδες, Ίων, Ηρακλείδαι, Ηρακλής και σατυρικό δράμα Κύκλωψ.</a:t>
            </a:r>
          </a:p>
        </p:txBody>
      </p:sp>
      <p:pic>
        <p:nvPicPr>
          <p:cNvPr id="64514" name="Picture 2"/>
          <p:cNvPicPr>
            <a:picLocks noChangeAspect="1" noChangeArrowheads="1"/>
          </p:cNvPicPr>
          <p:nvPr/>
        </p:nvPicPr>
        <p:blipFill>
          <a:blip r:embed="rId3" cstate="print"/>
          <a:srcRect/>
          <a:stretch>
            <a:fillRect/>
          </a:stretch>
        </p:blipFill>
        <p:spPr bwMode="auto">
          <a:xfrm>
            <a:off x="4572000" y="3068638"/>
            <a:ext cx="2427288" cy="3455987"/>
          </a:xfrm>
          <a:prstGeom prst="rect">
            <a:avLst/>
          </a:prstGeom>
          <a:noFill/>
          <a:ln w="9525">
            <a:noFill/>
            <a:round/>
            <a:headEnd/>
            <a:tailEnd/>
          </a:ln>
        </p:spPr>
      </p:pic>
    </p:spTree>
  </p:cSld>
  <p:clrMapOvr>
    <a:masterClrMapping/>
  </p:clrMapOvr>
  <p:transition spd="med">
    <p:newsflash/>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
          <p:cNvSpPr>
            <a:spLocks noChangeArrowheads="1"/>
          </p:cNvSpPr>
          <p:nvPr/>
        </p:nvSpPr>
        <p:spPr bwMode="auto">
          <a:xfrm>
            <a:off x="714375" y="428625"/>
            <a:ext cx="7643813" cy="5632450"/>
          </a:xfrm>
          <a:prstGeom prst="rect">
            <a:avLst/>
          </a:prstGeom>
          <a:noFill/>
          <a:ln w="9525">
            <a:noFill/>
            <a:miter lim="800000"/>
            <a:headEnd/>
            <a:tailEnd/>
          </a:ln>
        </p:spPr>
        <p:txBody>
          <a:bodyPr anchor="ctr">
            <a:spAutoFit/>
          </a:bodyPr>
          <a:lstStyle/>
          <a:p>
            <a:pPr defTabSz="914400"/>
            <a:r>
              <a:rPr lang="el-GR" sz="2400" i="0">
                <a:solidFill>
                  <a:srgbClr val="000000"/>
                </a:solidFill>
                <a:latin typeface="Verdana" pitchFamily="34" charset="0"/>
                <a:ea typeface="Calibri" pitchFamily="34" charset="0"/>
                <a:cs typeface="Times New Roman" pitchFamily="18" charset="0"/>
              </a:rPr>
              <a:t>Το αστραγαλίζειν</a:t>
            </a:r>
            <a:r>
              <a:rPr lang="el-GR" sz="2400" b="0" i="0">
                <a:solidFill>
                  <a:srgbClr val="000000"/>
                </a:solidFill>
                <a:latin typeface="Verdana" pitchFamily="34" charset="0"/>
                <a:ea typeface="Calibri" pitchFamily="34" charset="0"/>
                <a:cs typeface="Times New Roman" pitchFamily="18" charset="0"/>
              </a:rPr>
              <a:t/>
            </a:r>
            <a:br>
              <a:rPr lang="el-GR" sz="2400" b="0" i="0">
                <a:solidFill>
                  <a:srgbClr val="000000"/>
                </a:solidFill>
                <a:latin typeface="Verdana" pitchFamily="34" charset="0"/>
                <a:ea typeface="Calibri" pitchFamily="34" charset="0"/>
                <a:cs typeface="Times New Roman" pitchFamily="18" charset="0"/>
              </a:rPr>
            </a:br>
            <a:r>
              <a:rPr lang="el-GR" sz="2400" b="0" i="0">
                <a:solidFill>
                  <a:srgbClr val="000000"/>
                </a:solidFill>
                <a:latin typeface="Verdana" pitchFamily="34" charset="0"/>
                <a:ea typeface="Calibri" pitchFamily="34" charset="0"/>
                <a:cs typeface="Times New Roman" pitchFamily="18" charset="0"/>
              </a:rPr>
              <a:t>Το αστραγαλίζειν , το παιχνίδι δηλαδή με τους αστράγαλους ή αλλιώς τα κότσια , είναι από τα πιο αγαπημένα ,τόσο των αγοριών, όσο και των κοριτσιών. Τους αστράγαλους τους μαζεύουν από τα πίσω πόδια των κατσικιών και των αρνιών . Καμιά φορά αντί για αστράγαλους χρησιμοποιούν πετρούλες ή καρύδια και αμύγδαλα που τους αρέσουν και να τα τρωνε ! Τα παιδία έπαιζαν και τους </a:t>
            </a:r>
            <a:r>
              <a:rPr lang="el-GR" sz="2400" b="0" i="0">
                <a:solidFill>
                  <a:srgbClr val="000000"/>
                </a:solidFill>
                <a:latin typeface="Calibri" pitchFamily="34" charset="0"/>
                <a:ea typeface="Calibri" pitchFamily="34" charset="0"/>
                <a:cs typeface="Times New Roman" pitchFamily="18" charset="0"/>
              </a:rPr>
              <a:t>«</a:t>
            </a:r>
            <a:r>
              <a:rPr lang="el-GR" sz="2400" b="0" i="0">
                <a:solidFill>
                  <a:srgbClr val="000000"/>
                </a:solidFill>
                <a:latin typeface="Verdana" pitchFamily="34" charset="0"/>
                <a:ea typeface="Calibri" pitchFamily="34" charset="0"/>
                <a:cs typeface="Times New Roman" pitchFamily="18" charset="0"/>
              </a:rPr>
              <a:t>αρτιάζειν αστραγάλους</a:t>
            </a:r>
            <a:r>
              <a:rPr lang="el-GR" sz="2400" b="0" i="0">
                <a:solidFill>
                  <a:srgbClr val="000000"/>
                </a:solidFill>
                <a:latin typeface="Calibri" pitchFamily="34" charset="0"/>
                <a:ea typeface="Calibri" pitchFamily="34" charset="0"/>
                <a:cs typeface="Times New Roman" pitchFamily="18" charset="0"/>
              </a:rPr>
              <a:t>»</a:t>
            </a:r>
            <a:r>
              <a:rPr lang="el-GR" sz="2400" b="0" i="0">
                <a:solidFill>
                  <a:srgbClr val="000000"/>
                </a:solidFill>
                <a:latin typeface="Verdana" pitchFamily="34" charset="0"/>
                <a:ea typeface="Calibri" pitchFamily="34" charset="0"/>
                <a:cs typeface="Times New Roman" pitchFamily="18" charset="0"/>
              </a:rPr>
              <a:t> , τα μόνα ζυγά . Έκρυβε ο ένας του αστραγάλους στο χέρι του κι ο άλλος προσπαθούσε να μαντέψει αν ο αριθμός των αστράγαλων ήταν μονός ή ζυγός, δηλαδή περιττός ή άρτιος.</a:t>
            </a:r>
            <a:endParaRPr lang="el-GR" sz="5400" b="0" i="0">
              <a:solidFill>
                <a:schemeClr val="tx1"/>
              </a:solidFill>
              <a:ea typeface="Calibri" pitchFamily="34" charset="0"/>
              <a:cs typeface="Arial" charset="0"/>
            </a:endParaRPr>
          </a:p>
        </p:txBody>
      </p:sp>
    </p:spTree>
  </p:cSld>
  <p:clrMapOvr>
    <a:masterClrMapping/>
  </p:clrMapOvr>
  <p:transition>
    <p:wheel spokes="8"/>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1"/>
          <p:cNvSpPr>
            <a:spLocks noChangeArrowheads="1"/>
          </p:cNvSpPr>
          <p:nvPr/>
        </p:nvSpPr>
        <p:spPr bwMode="auto">
          <a:xfrm>
            <a:off x="214313" y="285750"/>
            <a:ext cx="8715375" cy="3662363"/>
          </a:xfrm>
          <a:prstGeom prst="rect">
            <a:avLst/>
          </a:prstGeom>
          <a:noFill/>
          <a:ln w="9525">
            <a:noFill/>
            <a:miter lim="800000"/>
            <a:headEnd/>
            <a:tailEnd/>
          </a:ln>
        </p:spPr>
        <p:txBody>
          <a:bodyPr anchor="ctr">
            <a:spAutoFit/>
          </a:bodyPr>
          <a:lstStyle/>
          <a:p>
            <a:pPr algn="just" defTabSz="914400"/>
            <a:r>
              <a:rPr lang="el-GR" sz="2000" u="sng">
                <a:solidFill>
                  <a:schemeClr val="tx1"/>
                </a:solidFill>
                <a:latin typeface="Calibri" pitchFamily="34" charset="0"/>
                <a:ea typeface="Calibri" pitchFamily="34" charset="0"/>
                <a:cs typeface="Times New Roman" pitchFamily="18" charset="0"/>
              </a:rPr>
              <a:t>&lt;Αμπάριζα &gt;,</a:t>
            </a:r>
            <a:r>
              <a:rPr lang="el-GR" sz="2000" b="0" i="0">
                <a:solidFill>
                  <a:schemeClr val="tx1"/>
                </a:solidFill>
                <a:latin typeface="Calibri" pitchFamily="34" charset="0"/>
                <a:ea typeface="Calibri" pitchFamily="34" charset="0"/>
                <a:cs typeface="Times New Roman" pitchFamily="18" charset="0"/>
              </a:rPr>
              <a:t> κυνηγητό, σήμερα το συναντάμε με το ίδιο όνομα και σαν </a:t>
            </a:r>
            <a:r>
              <a:rPr lang="el-GR" sz="2000" b="0">
                <a:solidFill>
                  <a:schemeClr val="tx1"/>
                </a:solidFill>
                <a:latin typeface="Calibri" pitchFamily="34" charset="0"/>
                <a:ea typeface="Calibri" pitchFamily="34" charset="0"/>
                <a:cs typeface="Times New Roman" pitchFamily="18" charset="0"/>
              </a:rPr>
              <a:t>σκλαβάκια.</a:t>
            </a:r>
            <a:endParaRPr lang="el-GR" sz="1400" b="0" i="0">
              <a:solidFill>
                <a:schemeClr val="tx1"/>
              </a:solidFill>
              <a:ea typeface="Calibri" pitchFamily="34" charset="0"/>
              <a:cs typeface="Arial" charset="0"/>
            </a:endParaRPr>
          </a:p>
          <a:p>
            <a:pPr algn="just" defTabSz="914400" eaLnBrk="0" hangingPunct="0"/>
            <a:r>
              <a:rPr lang="el-GR" sz="2400" u="sng">
                <a:solidFill>
                  <a:schemeClr val="tx1"/>
                </a:solidFill>
                <a:ea typeface="Times New Roman" pitchFamily="18" charset="0"/>
                <a:cs typeface="Arial" charset="0"/>
              </a:rPr>
              <a:t>&lt;Βασιλίνδα&gt;, </a:t>
            </a:r>
            <a:r>
              <a:rPr lang="el-GR" sz="2400" b="0" i="0">
                <a:solidFill>
                  <a:schemeClr val="tx1"/>
                </a:solidFill>
                <a:ea typeface="Times New Roman" pitchFamily="18" charset="0"/>
                <a:cs typeface="Arial" charset="0"/>
              </a:rPr>
              <a:t>όμοιο με το </a:t>
            </a:r>
            <a:r>
              <a:rPr lang="el-GR" sz="2400" b="0">
                <a:solidFill>
                  <a:schemeClr val="tx1"/>
                </a:solidFill>
                <a:ea typeface="Times New Roman" pitchFamily="18" charset="0"/>
                <a:cs typeface="Arial" charset="0"/>
              </a:rPr>
              <a:t>κλέφτες και αστυνόμοι</a:t>
            </a:r>
            <a:endParaRPr lang="el-GR" sz="1400" b="0" i="0">
              <a:solidFill>
                <a:schemeClr val="tx1"/>
              </a:solidFill>
              <a:cs typeface="Arial" charset="0"/>
            </a:endParaRPr>
          </a:p>
          <a:p>
            <a:pPr algn="just" defTabSz="914400" eaLnBrk="0" hangingPunct="0"/>
            <a:r>
              <a:rPr lang="el-GR" sz="2400" u="sng">
                <a:solidFill>
                  <a:schemeClr val="tx1"/>
                </a:solidFill>
                <a:cs typeface="Times New Roman" pitchFamily="18" charset="0"/>
              </a:rPr>
              <a:t>&lt;Διελκυστίνδα, </a:t>
            </a:r>
            <a:r>
              <a:rPr lang="el-GR" sz="2400" b="0" i="0">
                <a:solidFill>
                  <a:schemeClr val="tx1"/>
                </a:solidFill>
                <a:cs typeface="Times New Roman" pitchFamily="18" charset="0"/>
              </a:rPr>
              <a:t>το σημερινό τράβηγμα του σχοινιού, το </a:t>
            </a:r>
            <a:r>
              <a:rPr lang="el-GR" sz="2400" b="0">
                <a:solidFill>
                  <a:schemeClr val="tx1"/>
                </a:solidFill>
                <a:cs typeface="Times New Roman" pitchFamily="18" charset="0"/>
              </a:rPr>
              <a:t>τραβηχτό</a:t>
            </a:r>
            <a:endParaRPr lang="el-GR" sz="1400" b="0" i="0">
              <a:solidFill>
                <a:schemeClr val="tx1"/>
              </a:solidFill>
              <a:cs typeface="Arial" charset="0"/>
            </a:endParaRPr>
          </a:p>
          <a:p>
            <a:pPr algn="just" defTabSz="914400" eaLnBrk="0" hangingPunct="0"/>
            <a:r>
              <a:rPr lang="el-GR" sz="2400" u="sng">
                <a:solidFill>
                  <a:schemeClr val="tx1"/>
                </a:solidFill>
                <a:cs typeface="Times New Roman" pitchFamily="18" charset="0"/>
              </a:rPr>
              <a:t>&lt;Πεντέλιθα&gt;,  </a:t>
            </a:r>
            <a:r>
              <a:rPr lang="el-GR" sz="2400" b="0" i="0">
                <a:solidFill>
                  <a:schemeClr val="tx1"/>
                </a:solidFill>
                <a:cs typeface="Times New Roman" pitchFamily="18" charset="0"/>
              </a:rPr>
              <a:t>τα  πεντόβολα, επίσης  ονομάζεται: πετράδια, πενταπέτρια, πεντεκούκια, πεντεγούλια, στα βυζαντινά χρόνια το ονόμαζαν καλαλάτζια ή καλολαλάκια. </a:t>
            </a:r>
            <a:endParaRPr lang="el-GR" sz="1400" b="0" i="0">
              <a:solidFill>
                <a:schemeClr val="tx1"/>
              </a:solidFill>
              <a:cs typeface="Arial" charset="0"/>
            </a:endParaRPr>
          </a:p>
          <a:p>
            <a:pPr algn="just" defTabSz="914400" eaLnBrk="0" hangingPunct="0"/>
            <a:r>
              <a:rPr lang="el-GR" sz="2400" u="sng">
                <a:solidFill>
                  <a:schemeClr val="tx1"/>
                </a:solidFill>
                <a:cs typeface="Times New Roman" pitchFamily="18" charset="0"/>
              </a:rPr>
              <a:t>&lt;Κρικηλασία</a:t>
            </a:r>
            <a:r>
              <a:rPr lang="el-GR" sz="2400" b="0" i="0">
                <a:solidFill>
                  <a:schemeClr val="tx1"/>
                </a:solidFill>
                <a:cs typeface="Times New Roman" pitchFamily="18" charset="0"/>
              </a:rPr>
              <a:t>&gt;,παιγνίδι με κρίκο, τροχό, το σημερινό στεφάνι, το τσέρκι.</a:t>
            </a:r>
            <a:endParaRPr lang="el-GR" sz="3600" b="0" i="0">
              <a:solidFill>
                <a:schemeClr val="tx1"/>
              </a:solidFill>
              <a:cs typeface="Arial" charset="0"/>
            </a:endParaRPr>
          </a:p>
        </p:txBody>
      </p:sp>
      <p:pic>
        <p:nvPicPr>
          <p:cNvPr id="146434" name="Picture 27" descr="C:\Documents and Settings\ΑΚΗΣ\Τα έγγραφά μου\Οι εικόνες μου\image012.jpg"/>
          <p:cNvPicPr>
            <a:picLocks noChangeAspect="1" noChangeArrowheads="1"/>
          </p:cNvPicPr>
          <p:nvPr/>
        </p:nvPicPr>
        <p:blipFill>
          <a:blip r:embed="rId3" cstate="print"/>
          <a:srcRect/>
          <a:stretch>
            <a:fillRect/>
          </a:stretch>
        </p:blipFill>
        <p:spPr bwMode="auto">
          <a:xfrm>
            <a:off x="4429125" y="3714750"/>
            <a:ext cx="2857500" cy="28575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1"/>
          <p:cNvSpPr>
            <a:spLocks noChangeArrowheads="1"/>
          </p:cNvSpPr>
          <p:nvPr/>
        </p:nvSpPr>
        <p:spPr bwMode="auto">
          <a:xfrm>
            <a:off x="528638" y="630238"/>
            <a:ext cx="8086725" cy="339725"/>
          </a:xfrm>
          <a:prstGeom prst="rect">
            <a:avLst/>
          </a:prstGeom>
          <a:noFill/>
          <a:ln w="9525">
            <a:noFill/>
            <a:miter lim="800000"/>
            <a:headEnd/>
            <a:tailEnd/>
          </a:ln>
        </p:spPr>
        <p:txBody>
          <a:bodyPr wrap="none" anchor="ctr">
            <a:spAutoFit/>
          </a:bodyPr>
          <a:lstStyle/>
          <a:p>
            <a:pPr algn="just" defTabSz="914400"/>
            <a:r>
              <a:rPr lang="el-GR" sz="1600" u="sng">
                <a:solidFill>
                  <a:schemeClr val="tx1"/>
                </a:solidFill>
                <a:ea typeface="Times New Roman" pitchFamily="18" charset="0"/>
                <a:cs typeface="Arial" charset="0"/>
              </a:rPr>
              <a:t>&lt;Κώνος&gt;, ή&lt; στρόμβος&gt;, &lt;στρόβιλος&gt;, &lt;ρόμβος&gt;, &lt;βόμβυκας&gt; </a:t>
            </a:r>
            <a:r>
              <a:rPr lang="el-GR" sz="1600" b="0" i="0">
                <a:solidFill>
                  <a:schemeClr val="tx1"/>
                </a:solidFill>
                <a:ea typeface="Times New Roman" pitchFamily="18" charset="0"/>
                <a:cs typeface="Arial" charset="0"/>
              </a:rPr>
              <a:t>η γνωστή σβούρα.</a:t>
            </a:r>
            <a:endParaRPr lang="el-GR" sz="2400" b="0" i="0">
              <a:solidFill>
                <a:schemeClr val="tx1"/>
              </a:solidFill>
              <a:ea typeface="Times New Roman" pitchFamily="18" charset="0"/>
              <a:cs typeface="Arial" charset="0"/>
            </a:endParaRPr>
          </a:p>
        </p:txBody>
      </p:sp>
      <p:pic>
        <p:nvPicPr>
          <p:cNvPr id="147458" name="Picture 30" descr="C:\Documents and Settings\ΑΚΗΣ\Τα έγγραφά μου\Οι εικόνες μου\image014.jpg"/>
          <p:cNvPicPr>
            <a:picLocks noChangeAspect="1" noChangeArrowheads="1"/>
          </p:cNvPicPr>
          <p:nvPr/>
        </p:nvPicPr>
        <p:blipFill>
          <a:blip r:embed="rId3" cstate="print"/>
          <a:srcRect/>
          <a:stretch>
            <a:fillRect/>
          </a:stretch>
        </p:blipFill>
        <p:spPr bwMode="auto">
          <a:xfrm>
            <a:off x="1000125" y="1357313"/>
            <a:ext cx="7000875" cy="2071687"/>
          </a:xfrm>
          <a:prstGeom prst="rect">
            <a:avLst/>
          </a:prstGeom>
          <a:noFill/>
          <a:ln w="9525">
            <a:noFill/>
            <a:miter lim="800000"/>
            <a:headEnd/>
            <a:tailEnd/>
          </a:ln>
        </p:spPr>
      </p:pic>
      <p:sp>
        <p:nvSpPr>
          <p:cNvPr id="147459" name="Rectangle 2"/>
          <p:cNvSpPr>
            <a:spLocks noChangeArrowheads="1"/>
          </p:cNvSpPr>
          <p:nvPr/>
        </p:nvSpPr>
        <p:spPr bwMode="auto">
          <a:xfrm>
            <a:off x="214313" y="4143375"/>
            <a:ext cx="8786812" cy="1077913"/>
          </a:xfrm>
          <a:prstGeom prst="rect">
            <a:avLst/>
          </a:prstGeom>
          <a:noFill/>
          <a:ln w="9525">
            <a:noFill/>
            <a:miter lim="800000"/>
            <a:headEnd/>
            <a:tailEnd/>
          </a:ln>
        </p:spPr>
        <p:txBody>
          <a:bodyPr anchor="ctr">
            <a:spAutoFit/>
          </a:bodyPr>
          <a:lstStyle/>
          <a:p>
            <a:pPr defTabSz="914400"/>
            <a:r>
              <a:rPr lang="el-GR" u="sng">
                <a:solidFill>
                  <a:schemeClr val="tx1"/>
                </a:solidFill>
                <a:ea typeface="Times New Roman" pitchFamily="18" charset="0"/>
                <a:cs typeface="Arial" charset="0"/>
              </a:rPr>
              <a:t>&lt;Πέταυρον&gt;, </a:t>
            </a:r>
            <a:r>
              <a:rPr lang="el-GR" b="0" i="0">
                <a:solidFill>
                  <a:schemeClr val="tx1"/>
                </a:solidFill>
                <a:ea typeface="Times New Roman" pitchFamily="18" charset="0"/>
                <a:cs typeface="Arial" charset="0"/>
              </a:rPr>
              <a:t>η τραμπάλα με διάφορες ονομασίες σήμερα: τράμπα, ξυλογαϊδάρα, νταντζαλαβίτσα , κά.</a:t>
            </a:r>
            <a:endParaRPr lang="el-GR" sz="1100" b="0" i="0">
              <a:solidFill>
                <a:schemeClr val="tx1"/>
              </a:solidFill>
              <a:ea typeface="Times New Roman" pitchFamily="18" charset="0"/>
              <a:cs typeface="Arial" charset="0"/>
            </a:endParaRPr>
          </a:p>
          <a:p>
            <a:pPr defTabSz="914400" eaLnBrk="0" hangingPunct="0"/>
            <a:endParaRPr lang="el-GR" sz="2800" b="0" i="0">
              <a:solidFill>
                <a:schemeClr val="tx1"/>
              </a:solidFill>
              <a:ea typeface="Times New Roman" pitchFamily="18" charset="0"/>
              <a:cs typeface="Arial" charset="0"/>
            </a:endParaRPr>
          </a:p>
        </p:txBody>
      </p:sp>
    </p:spTree>
  </p:cSld>
  <p:clrMapOvr>
    <a:masterClrMapping/>
  </p:clrMapOvr>
  <p:transition>
    <p:wheel spokes="8"/>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1"/>
          <p:cNvSpPr>
            <a:spLocks noChangeArrowheads="1"/>
          </p:cNvSpPr>
          <p:nvPr/>
        </p:nvSpPr>
        <p:spPr bwMode="auto">
          <a:xfrm>
            <a:off x="285750" y="500063"/>
            <a:ext cx="8858250" cy="1016000"/>
          </a:xfrm>
          <a:prstGeom prst="rect">
            <a:avLst/>
          </a:prstGeom>
          <a:noFill/>
          <a:ln w="9525">
            <a:noFill/>
            <a:miter lim="800000"/>
            <a:headEnd/>
            <a:tailEnd/>
          </a:ln>
        </p:spPr>
        <p:txBody>
          <a:bodyPr anchor="ctr">
            <a:spAutoFit/>
          </a:bodyPr>
          <a:lstStyle/>
          <a:p>
            <a:pPr algn="just" defTabSz="914400"/>
            <a:r>
              <a:rPr lang="el-GR" sz="2000" u="sng">
                <a:solidFill>
                  <a:schemeClr val="tx1"/>
                </a:solidFill>
                <a:ea typeface="Times New Roman" pitchFamily="18" charset="0"/>
                <a:cs typeface="Arial" charset="0"/>
              </a:rPr>
              <a:t>&lt;Χαλκή μυία&gt; ή &lt;ψηλαφίνδα&gt;,  </a:t>
            </a:r>
            <a:r>
              <a:rPr lang="el-GR" sz="2000" b="0" i="0">
                <a:solidFill>
                  <a:schemeClr val="tx1"/>
                </a:solidFill>
                <a:ea typeface="Times New Roman" pitchFamily="18" charset="0"/>
                <a:cs typeface="Arial" charset="0"/>
              </a:rPr>
              <a:t>η τυφλόμυγα γνωστό παιγνίδι και σήμερα. Το συναντάμε σαν: τυφλοπάννι, τυφλοπαννιάρα, τυφλοπάννα, τυφλός, ζουρλοπαννιάρα, γούσταρ-πάτσα, μπούφος</a:t>
            </a:r>
            <a:r>
              <a:rPr lang="el-GR" sz="2000" u="sng">
                <a:solidFill>
                  <a:schemeClr val="tx1"/>
                </a:solidFill>
                <a:ea typeface="Times New Roman" pitchFamily="18" charset="0"/>
                <a:cs typeface="Arial" charset="0"/>
              </a:rPr>
              <a:t> </a:t>
            </a:r>
            <a:endParaRPr lang="el-GR" sz="3200" b="0" i="0">
              <a:solidFill>
                <a:schemeClr val="tx1"/>
              </a:solidFill>
              <a:ea typeface="Times New Roman" pitchFamily="18" charset="0"/>
              <a:cs typeface="Arial" charset="0"/>
            </a:endParaRPr>
          </a:p>
        </p:txBody>
      </p:sp>
      <p:pic>
        <p:nvPicPr>
          <p:cNvPr id="148482" name="Picture 31" descr="C:\Documents and Settings\ΑΚΗΣ\Τα έγγραφά μου\Οι εικόνες μου\image020.jpg"/>
          <p:cNvPicPr>
            <a:picLocks noChangeAspect="1" noChangeArrowheads="1"/>
          </p:cNvPicPr>
          <p:nvPr/>
        </p:nvPicPr>
        <p:blipFill>
          <a:blip r:embed="rId3" cstate="print"/>
          <a:srcRect/>
          <a:stretch>
            <a:fillRect/>
          </a:stretch>
        </p:blipFill>
        <p:spPr bwMode="auto">
          <a:xfrm>
            <a:off x="1571625" y="1857375"/>
            <a:ext cx="5429250" cy="3929063"/>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1"/>
          <p:cNvSpPr>
            <a:spLocks noChangeArrowheads="1"/>
          </p:cNvSpPr>
          <p:nvPr/>
        </p:nvSpPr>
        <p:spPr bwMode="auto">
          <a:xfrm>
            <a:off x="428625" y="428625"/>
            <a:ext cx="7929563" cy="1570038"/>
          </a:xfrm>
          <a:prstGeom prst="rect">
            <a:avLst/>
          </a:prstGeom>
          <a:noFill/>
          <a:ln w="9525">
            <a:noFill/>
            <a:miter lim="800000"/>
            <a:headEnd/>
            <a:tailEnd/>
          </a:ln>
        </p:spPr>
        <p:txBody>
          <a:bodyPr anchor="ctr">
            <a:spAutoFit/>
          </a:bodyPr>
          <a:lstStyle/>
          <a:p>
            <a:pPr algn="just" defTabSz="914400"/>
            <a:r>
              <a:rPr lang="el-GR" sz="1200" u="sng">
                <a:solidFill>
                  <a:schemeClr val="tx1"/>
                </a:solidFill>
                <a:ea typeface="Times New Roman" pitchFamily="18" charset="0"/>
                <a:cs typeface="Arial" charset="0"/>
              </a:rPr>
              <a:t>&lt;</a:t>
            </a:r>
            <a:r>
              <a:rPr lang="el-GR" sz="1600" u="sng">
                <a:solidFill>
                  <a:schemeClr val="tx1"/>
                </a:solidFill>
                <a:ea typeface="Times New Roman" pitchFamily="18" charset="0"/>
                <a:cs typeface="Arial" charset="0"/>
              </a:rPr>
              <a:t>Σφαίρα&gt;, </a:t>
            </a:r>
            <a:r>
              <a:rPr lang="el-GR" sz="1600" b="0" i="0">
                <a:solidFill>
                  <a:schemeClr val="tx1"/>
                </a:solidFill>
                <a:ea typeface="Times New Roman" pitchFamily="18" charset="0"/>
                <a:cs typeface="Arial" charset="0"/>
              </a:rPr>
              <a:t>η  μπάλα, το τόπι. Όπως και σήμερα παίζονταν πολλά παιγνίδια με την μπάλα. Κάποια που τα ονόμαζαν </a:t>
            </a:r>
            <a:r>
              <a:rPr lang="el-GR" sz="1600">
                <a:solidFill>
                  <a:schemeClr val="tx1"/>
                </a:solidFill>
                <a:ea typeface="Times New Roman" pitchFamily="18" charset="0"/>
                <a:cs typeface="Arial" charset="0"/>
              </a:rPr>
              <a:t>ουράνια σφαίρα</a:t>
            </a:r>
            <a:r>
              <a:rPr lang="el-GR" sz="1600" b="0" i="0">
                <a:solidFill>
                  <a:schemeClr val="tx1"/>
                </a:solidFill>
                <a:ea typeface="Times New Roman" pitchFamily="18" charset="0"/>
                <a:cs typeface="Arial" charset="0"/>
              </a:rPr>
              <a:t> και ήταν το πέταγμα της στον αέρα, </a:t>
            </a:r>
            <a:r>
              <a:rPr lang="el-GR" sz="1600">
                <a:solidFill>
                  <a:schemeClr val="tx1"/>
                </a:solidFill>
                <a:ea typeface="Times New Roman" pitchFamily="18" charset="0"/>
                <a:cs typeface="Arial" charset="0"/>
              </a:rPr>
              <a:t>απόρραξις </a:t>
            </a:r>
            <a:r>
              <a:rPr lang="el-GR" sz="1600" b="0" i="0">
                <a:solidFill>
                  <a:schemeClr val="tx1"/>
                </a:solidFill>
                <a:ea typeface="Times New Roman" pitchFamily="18" charset="0"/>
                <a:cs typeface="Arial" charset="0"/>
              </a:rPr>
              <a:t>που ήταν το χτύπημα της στον τοίχο ή στο έδαφος, επίσης άλλοι τρόποι παιξίματος ήταν: το χτύπημα της με κάποιο αντικείμενο (ξύλο ή ρακέτα),  το να σημαδέψει κάτι μ΄ αυτήν ή να την ρίξει μέσα σ΄ ένα αγγείο ή μια τρύπα . Όλες αυτές οι χρήσεις της μπάλας τις βρίσκουμε σε πολλά σημερινά παιγνίδια. </a:t>
            </a:r>
            <a:endParaRPr lang="el-GR" sz="2400" b="0" i="0">
              <a:solidFill>
                <a:schemeClr val="tx1"/>
              </a:solidFill>
              <a:ea typeface="Times New Roman" pitchFamily="18" charset="0"/>
              <a:cs typeface="Arial" charset="0"/>
            </a:endParaRPr>
          </a:p>
        </p:txBody>
      </p:sp>
      <p:pic>
        <p:nvPicPr>
          <p:cNvPr id="149506" name="Picture 32" descr="C:\Documents and Settings\ΑΚΗΣ\Τα έγγραφά μου\Οι εικόνες μου\image016.jpg"/>
          <p:cNvPicPr>
            <a:picLocks noChangeAspect="1" noChangeArrowheads="1"/>
          </p:cNvPicPr>
          <p:nvPr/>
        </p:nvPicPr>
        <p:blipFill>
          <a:blip r:embed="rId3" cstate="print"/>
          <a:srcRect/>
          <a:stretch>
            <a:fillRect/>
          </a:stretch>
        </p:blipFill>
        <p:spPr bwMode="auto">
          <a:xfrm>
            <a:off x="2857500" y="2286000"/>
            <a:ext cx="2928938" cy="3500438"/>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1"/>
          <p:cNvSpPr>
            <a:spLocks noChangeArrowheads="1"/>
          </p:cNvSpPr>
          <p:nvPr/>
        </p:nvSpPr>
        <p:spPr bwMode="auto">
          <a:xfrm>
            <a:off x="1071563" y="341313"/>
            <a:ext cx="7572375" cy="1384300"/>
          </a:xfrm>
          <a:prstGeom prst="rect">
            <a:avLst/>
          </a:prstGeom>
          <a:noFill/>
          <a:ln w="9525">
            <a:noFill/>
            <a:miter lim="800000"/>
            <a:headEnd/>
            <a:tailEnd/>
          </a:ln>
        </p:spPr>
        <p:txBody>
          <a:bodyPr anchor="ctr">
            <a:spAutoFit/>
          </a:bodyPr>
          <a:lstStyle/>
          <a:p>
            <a:pPr defTabSz="914400"/>
            <a:r>
              <a:rPr lang="el-GR" u="sng">
                <a:solidFill>
                  <a:schemeClr val="tx1"/>
                </a:solidFill>
                <a:ea typeface="Times New Roman" pitchFamily="18" charset="0"/>
                <a:cs typeface="Arial" charset="0"/>
              </a:rPr>
              <a:t>&lt;</a:t>
            </a:r>
            <a:r>
              <a:rPr lang="el-GR" sz="2800" u="sng">
                <a:solidFill>
                  <a:schemeClr val="tx1"/>
                </a:solidFill>
                <a:ea typeface="Times New Roman" pitchFamily="18" charset="0"/>
                <a:cs typeface="Arial" charset="0"/>
              </a:rPr>
              <a:t>Σοινοφιλίνδα&gt;, </a:t>
            </a:r>
            <a:r>
              <a:rPr lang="el-GR" sz="2800" b="0" i="0">
                <a:solidFill>
                  <a:schemeClr val="tx1"/>
                </a:solidFill>
                <a:ea typeface="Times New Roman" pitchFamily="18" charset="0"/>
                <a:cs typeface="Arial" charset="0"/>
              </a:rPr>
              <a:t> το γνωστό μας σχοινάκι που παίζεται από ένα η περισσότερα άτομα.</a:t>
            </a:r>
            <a:endParaRPr lang="el-GR" sz="1600" b="0" i="0">
              <a:solidFill>
                <a:schemeClr val="tx1"/>
              </a:solidFill>
              <a:ea typeface="Times New Roman" pitchFamily="18" charset="0"/>
              <a:cs typeface="Arial" charset="0"/>
            </a:endParaRPr>
          </a:p>
          <a:p>
            <a:pPr defTabSz="914400" eaLnBrk="0" hangingPunct="0"/>
            <a:endParaRPr lang="el-GR" sz="2800" b="0" i="0">
              <a:solidFill>
                <a:schemeClr val="tx1"/>
              </a:solidFill>
              <a:ea typeface="Times New Roman" pitchFamily="18" charset="0"/>
              <a:cs typeface="Arial" charset="0"/>
            </a:endParaRPr>
          </a:p>
        </p:txBody>
      </p:sp>
      <p:pic>
        <p:nvPicPr>
          <p:cNvPr id="150530" name="Picture 34" descr="C:\Documents and Settings\ΑΚΗΣ\Τα έγγραφά μου\Οι εικόνες μου\image018.jpg"/>
          <p:cNvPicPr>
            <a:picLocks noChangeAspect="1" noChangeArrowheads="1"/>
          </p:cNvPicPr>
          <p:nvPr/>
        </p:nvPicPr>
        <p:blipFill>
          <a:blip r:embed="rId3" cstate="print"/>
          <a:srcRect/>
          <a:stretch>
            <a:fillRect/>
          </a:stretch>
        </p:blipFill>
        <p:spPr bwMode="auto">
          <a:xfrm>
            <a:off x="2643188" y="1928813"/>
            <a:ext cx="3214687" cy="3857625"/>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descr="http://www.otherside.gr/wp-content/uploads/2008/12/chess.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0"/>
            <a:ext cx="9144000" cy="6858000"/>
          </a:xfrm>
          <a:prstGeom prst="rect">
            <a:avLst/>
          </a:prstGeom>
          <a:noFill/>
        </p:spPr>
      </p:pic>
      <p:sp>
        <p:nvSpPr>
          <p:cNvPr id="151554" name="2 - TextBox"/>
          <p:cNvSpPr txBox="1">
            <a:spLocks noChangeArrowheads="1"/>
          </p:cNvSpPr>
          <p:nvPr/>
        </p:nvSpPr>
        <p:spPr bwMode="auto">
          <a:xfrm>
            <a:off x="214313" y="357188"/>
            <a:ext cx="8715375" cy="369887"/>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endParaRPr lang="el-GR"/>
          </a:p>
        </p:txBody>
      </p:sp>
      <p:sp>
        <p:nvSpPr>
          <p:cNvPr id="151555" name="3 - TextBox"/>
          <p:cNvSpPr txBox="1">
            <a:spLocks noChangeArrowheads="1"/>
          </p:cNvSpPr>
          <p:nvPr/>
        </p:nvSpPr>
        <p:spPr bwMode="auto">
          <a:xfrm>
            <a:off x="366713" y="509588"/>
            <a:ext cx="8715375" cy="369887"/>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endParaRPr lang="el-GR"/>
          </a:p>
        </p:txBody>
      </p:sp>
      <p:sp>
        <p:nvSpPr>
          <p:cNvPr id="151556" name="4 - TextBox"/>
          <p:cNvSpPr txBox="1">
            <a:spLocks noChangeArrowheads="1"/>
          </p:cNvSpPr>
          <p:nvPr/>
        </p:nvSpPr>
        <p:spPr bwMode="auto">
          <a:xfrm>
            <a:off x="6143625" y="214313"/>
            <a:ext cx="2786063" cy="369887"/>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endParaRPr lang="el-GR"/>
          </a:p>
        </p:txBody>
      </p:sp>
      <p:sp>
        <p:nvSpPr>
          <p:cNvPr id="163843" name="Rectangle 3"/>
          <p:cNvSpPr>
            <a:spLocks noChangeArrowheads="1"/>
          </p:cNvSpPr>
          <p:nvPr/>
        </p:nvSpPr>
        <p:spPr bwMode="auto">
          <a:xfrm>
            <a:off x="428596" y="571480"/>
            <a:ext cx="8143932" cy="5016758"/>
          </a:xfrm>
          <a:prstGeom prst="rect">
            <a:avLst/>
          </a:prstGeom>
          <a:noFill/>
          <a:ln w="9525">
            <a:noFill/>
            <a:miter lim="800000"/>
            <a:headEnd/>
            <a:tailEnd/>
          </a:ln>
          <a:effectLst/>
        </p:spPr>
        <p:txBody>
          <a:bodyPr anchor="ctr">
            <a:spAutoFit/>
          </a:bodyPr>
          <a:lstStyle/>
          <a:p>
            <a:pPr defTabSz="914400">
              <a:defRPr/>
            </a:pPr>
            <a:r>
              <a:rPr lang="el-GR" sz="2000" b="0" i="0" dirty="0">
                <a:ln>
                  <a:solidFill>
                    <a:schemeClr val="tx1"/>
                  </a:solidFill>
                </a:ln>
                <a:solidFill>
                  <a:schemeClr val="tx1"/>
                </a:solidFill>
                <a:latin typeface="Calibri" pitchFamily="34" charset="0"/>
                <a:ea typeface="Calibri" pitchFamily="34" charset="0"/>
                <a:cs typeface="Times New Roman" pitchFamily="18" charset="0"/>
              </a:rPr>
              <a:t>Οι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αρχαιοι</a:t>
            </a:r>
            <a:r>
              <a:rPr lang="el-GR" sz="2000" b="0" i="0" dirty="0">
                <a:ln>
                  <a:solidFill>
                    <a:schemeClr val="tx1"/>
                  </a:solidFill>
                </a:ln>
                <a:solidFill>
                  <a:schemeClr val="tx1"/>
                </a:solidFill>
                <a:latin typeface="Calibri" pitchFamily="34" charset="0"/>
                <a:ea typeface="Calibri" pitchFamily="34" charset="0"/>
                <a:cs typeface="Times New Roman" pitchFamily="18" charset="0"/>
              </a:rPr>
              <a:t>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Αθηναιοι</a:t>
            </a:r>
            <a:r>
              <a:rPr lang="el-GR" sz="2000" b="0" i="0" dirty="0">
                <a:ln>
                  <a:solidFill>
                    <a:schemeClr val="tx1"/>
                  </a:solidFill>
                </a:ln>
                <a:solidFill>
                  <a:schemeClr val="tx1"/>
                </a:solidFill>
                <a:latin typeface="Calibri" pitchFamily="34" charset="0"/>
                <a:ea typeface="Calibri" pitchFamily="34" charset="0"/>
                <a:cs typeface="Times New Roman" pitchFamily="18" charset="0"/>
              </a:rPr>
              <a:t>,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φαινεται</a:t>
            </a:r>
            <a:r>
              <a:rPr lang="el-GR" sz="2000" b="0" i="0" dirty="0">
                <a:ln>
                  <a:solidFill>
                    <a:schemeClr val="tx1"/>
                  </a:solidFill>
                </a:ln>
                <a:solidFill>
                  <a:schemeClr val="tx1"/>
                </a:solidFill>
                <a:latin typeface="Calibri" pitchFamily="34" charset="0"/>
                <a:ea typeface="Calibri" pitchFamily="34" charset="0"/>
                <a:cs typeface="Times New Roman" pitchFamily="18" charset="0"/>
              </a:rPr>
              <a:t> πως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περνουσαν</a:t>
            </a:r>
            <a:r>
              <a:rPr lang="el-GR" sz="2000" b="0" i="0" dirty="0">
                <a:ln>
                  <a:solidFill>
                    <a:schemeClr val="tx1"/>
                  </a:solidFill>
                </a:ln>
                <a:solidFill>
                  <a:schemeClr val="tx1"/>
                </a:solidFill>
                <a:latin typeface="Calibri" pitchFamily="34" charset="0"/>
                <a:ea typeface="Calibri" pitchFamily="34" charset="0"/>
                <a:cs typeface="Times New Roman" pitchFamily="18" charset="0"/>
              </a:rPr>
              <a:t>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ωρες</a:t>
            </a:r>
            <a:r>
              <a:rPr lang="el-GR" sz="2000" b="0" i="0" dirty="0">
                <a:ln>
                  <a:solidFill>
                    <a:schemeClr val="tx1"/>
                  </a:solidFill>
                </a:ln>
                <a:solidFill>
                  <a:schemeClr val="tx1"/>
                </a:solidFill>
                <a:latin typeface="Calibri" pitchFamily="34" charset="0"/>
                <a:ea typeface="Calibri" pitchFamily="34" charset="0"/>
                <a:cs typeface="Times New Roman" pitchFamily="18" charset="0"/>
              </a:rPr>
              <a:t>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καθισμενοι</a:t>
            </a:r>
            <a:r>
              <a:rPr lang="el-GR" sz="2000" b="0" i="0" dirty="0">
                <a:ln>
                  <a:solidFill>
                    <a:schemeClr val="tx1"/>
                  </a:solidFill>
                </a:ln>
                <a:solidFill>
                  <a:schemeClr val="tx1"/>
                </a:solidFill>
                <a:latin typeface="Calibri" pitchFamily="34" charset="0"/>
                <a:ea typeface="Calibri" pitchFamily="34" charset="0"/>
                <a:cs typeface="Times New Roman" pitchFamily="18" charset="0"/>
              </a:rPr>
              <a:t> στα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σκαλια</a:t>
            </a:r>
            <a:r>
              <a:rPr lang="el-GR" sz="2000" b="0" i="0" dirty="0">
                <a:ln>
                  <a:solidFill>
                    <a:schemeClr val="tx1"/>
                  </a:solidFill>
                </a:ln>
                <a:solidFill>
                  <a:schemeClr val="tx1"/>
                </a:solidFill>
                <a:latin typeface="Calibri" pitchFamily="34" charset="0"/>
                <a:ea typeface="Calibri" pitchFamily="34" charset="0"/>
                <a:cs typeface="Times New Roman" pitchFamily="18" charset="0"/>
              </a:rPr>
              <a:t> του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Παρθενωνας</a:t>
            </a:r>
            <a:r>
              <a:rPr lang="el-GR" sz="2000" b="0" i="0" dirty="0">
                <a:ln>
                  <a:solidFill>
                    <a:schemeClr val="tx1"/>
                  </a:solidFill>
                </a:ln>
                <a:solidFill>
                  <a:schemeClr val="tx1"/>
                </a:solidFill>
                <a:latin typeface="Calibri" pitchFamily="34" charset="0"/>
                <a:ea typeface="Calibri" pitchFamily="34" charset="0"/>
                <a:cs typeface="Times New Roman" pitchFamily="18" charset="0"/>
              </a:rPr>
              <a:t>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παιζοντας</a:t>
            </a:r>
            <a:r>
              <a:rPr lang="el-GR" sz="2000" b="0" i="0" dirty="0">
                <a:ln>
                  <a:solidFill>
                    <a:schemeClr val="tx1"/>
                  </a:solidFill>
                </a:ln>
                <a:solidFill>
                  <a:schemeClr val="tx1"/>
                </a:solidFill>
                <a:latin typeface="Calibri" pitchFamily="34" charset="0"/>
                <a:ea typeface="Calibri" pitchFamily="34" charset="0"/>
                <a:cs typeface="Times New Roman" pitchFamily="18" charset="0"/>
              </a:rPr>
              <a:t>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διαφορα</a:t>
            </a:r>
            <a:r>
              <a:rPr lang="el-GR" sz="2000" b="0" i="0" dirty="0">
                <a:ln>
                  <a:solidFill>
                    <a:schemeClr val="tx1"/>
                  </a:solidFill>
                </a:ln>
                <a:solidFill>
                  <a:schemeClr val="tx1"/>
                </a:solidFill>
                <a:latin typeface="Calibri" pitchFamily="34" charset="0"/>
                <a:ea typeface="Calibri" pitchFamily="34" charset="0"/>
                <a:cs typeface="Times New Roman" pitchFamily="18" charset="0"/>
              </a:rPr>
              <a:t>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παιχνιδια</a:t>
            </a:r>
            <a:endParaRPr lang="el-GR" sz="1000" b="0" i="0" dirty="0">
              <a:ln>
                <a:solidFill>
                  <a:schemeClr val="tx1"/>
                </a:solidFill>
              </a:ln>
              <a:solidFill>
                <a:schemeClr val="tx1"/>
              </a:solidFill>
              <a:latin typeface="Arial" pitchFamily="34" charset="0"/>
              <a:cs typeface="Arial" pitchFamily="34" charset="0"/>
            </a:endParaRPr>
          </a:p>
          <a:p>
            <a:pPr defTabSz="914400" eaLnBrk="0" hangingPunct="0">
              <a:defRPr/>
            </a:pP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Καθως</a:t>
            </a:r>
            <a:r>
              <a:rPr lang="el-GR" sz="2000" b="0" i="0" dirty="0">
                <a:ln>
                  <a:solidFill>
                    <a:schemeClr val="tx1"/>
                  </a:solidFill>
                </a:ln>
                <a:solidFill>
                  <a:schemeClr val="tx1"/>
                </a:solidFill>
                <a:latin typeface="Calibri" pitchFamily="34" charset="0"/>
                <a:ea typeface="Calibri" pitchFamily="34" charset="0"/>
                <a:cs typeface="Times New Roman" pitchFamily="18" charset="0"/>
              </a:rPr>
              <a:t>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θεωρουσαν</a:t>
            </a:r>
            <a:r>
              <a:rPr lang="el-GR" sz="2000" b="0" i="0" dirty="0">
                <a:ln>
                  <a:solidFill>
                    <a:schemeClr val="tx1"/>
                  </a:solidFill>
                </a:ln>
                <a:solidFill>
                  <a:schemeClr val="tx1"/>
                </a:solidFill>
                <a:latin typeface="Calibri" pitchFamily="34" charset="0"/>
                <a:ea typeface="Calibri" pitchFamily="34" charset="0"/>
                <a:cs typeface="Times New Roman" pitchFamily="18" charset="0"/>
              </a:rPr>
              <a:t>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οικεια</a:t>
            </a:r>
            <a:r>
              <a:rPr lang="el-GR" sz="2000" b="0" i="0" dirty="0">
                <a:ln>
                  <a:solidFill>
                    <a:schemeClr val="tx1"/>
                  </a:solidFill>
                </a:ln>
                <a:solidFill>
                  <a:schemeClr val="tx1"/>
                </a:solidFill>
                <a:latin typeface="Calibri" pitchFamily="34" charset="0"/>
                <a:ea typeface="Calibri" pitchFamily="34" charset="0"/>
                <a:cs typeface="Times New Roman" pitchFamily="18" charset="0"/>
              </a:rPr>
              <a:t> τα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ιερα</a:t>
            </a:r>
            <a:r>
              <a:rPr lang="el-GR" sz="2000" b="0" i="0" dirty="0">
                <a:ln>
                  <a:solidFill>
                    <a:schemeClr val="tx1"/>
                  </a:solidFill>
                </a:ln>
                <a:solidFill>
                  <a:schemeClr val="tx1"/>
                </a:solidFill>
                <a:latin typeface="Calibri" pitchFamily="34" charset="0"/>
                <a:ea typeface="Calibri" pitchFamily="34" charset="0"/>
                <a:cs typeface="Times New Roman" pitchFamily="18" charset="0"/>
              </a:rPr>
              <a:t> τους,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χαραζαν</a:t>
            </a:r>
            <a:r>
              <a:rPr lang="el-GR" sz="2000" b="0" i="0" dirty="0">
                <a:ln>
                  <a:solidFill>
                    <a:schemeClr val="tx1"/>
                  </a:solidFill>
                </a:ln>
                <a:solidFill>
                  <a:schemeClr val="tx1"/>
                </a:solidFill>
                <a:latin typeface="Calibri" pitchFamily="34" charset="0"/>
                <a:ea typeface="Calibri" pitchFamily="34" charset="0"/>
                <a:cs typeface="Times New Roman" pitchFamily="18" charset="0"/>
              </a:rPr>
              <a:t> στο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δαπεδο</a:t>
            </a:r>
            <a:r>
              <a:rPr lang="el-GR" sz="2000" b="0" i="0" dirty="0">
                <a:ln>
                  <a:solidFill>
                    <a:schemeClr val="tx1"/>
                  </a:solidFill>
                </a:ln>
                <a:solidFill>
                  <a:schemeClr val="tx1"/>
                </a:solidFill>
                <a:latin typeface="Calibri" pitchFamily="34" charset="0"/>
                <a:ea typeface="Calibri" pitchFamily="34" charset="0"/>
                <a:cs typeface="Times New Roman" pitchFamily="18" charset="0"/>
              </a:rPr>
              <a:t> και στα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σκαλια</a:t>
            </a:r>
            <a:r>
              <a:rPr lang="el-GR" sz="2000" b="0" i="0" dirty="0">
                <a:ln>
                  <a:solidFill>
                    <a:schemeClr val="tx1"/>
                  </a:solidFill>
                </a:ln>
                <a:solidFill>
                  <a:schemeClr val="tx1"/>
                </a:solidFill>
                <a:latin typeface="Calibri" pitchFamily="34" charset="0"/>
                <a:ea typeface="Calibri" pitchFamily="34" charset="0"/>
                <a:cs typeface="Times New Roman" pitchFamily="18" charset="0"/>
              </a:rPr>
              <a:t>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παιχνιδια</a:t>
            </a:r>
            <a:r>
              <a:rPr lang="el-GR" sz="2000" b="0" i="0" dirty="0">
                <a:ln>
                  <a:solidFill>
                    <a:schemeClr val="tx1"/>
                  </a:solidFill>
                </a:ln>
                <a:solidFill>
                  <a:schemeClr val="tx1"/>
                </a:solidFill>
                <a:latin typeface="Calibri" pitchFamily="34" charset="0"/>
                <a:ea typeface="Calibri" pitchFamily="34" charset="0"/>
                <a:cs typeface="Times New Roman" pitchFamily="18" charset="0"/>
              </a:rPr>
              <a:t>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στρατηγικης</a:t>
            </a:r>
            <a:r>
              <a:rPr lang="el-GR" sz="2000" b="0" i="0" dirty="0">
                <a:ln>
                  <a:solidFill>
                    <a:schemeClr val="tx1"/>
                  </a:solidFill>
                </a:ln>
                <a:solidFill>
                  <a:schemeClr val="tx1"/>
                </a:solidFill>
                <a:latin typeface="Calibri" pitchFamily="34" charset="0"/>
                <a:ea typeface="Calibri" pitchFamily="34" charset="0"/>
                <a:cs typeface="Times New Roman" pitchFamily="18" charset="0"/>
              </a:rPr>
              <a:t> και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δεξιοτενιας</a:t>
            </a:r>
            <a:r>
              <a:rPr lang="el-GR" sz="2000" b="0" i="0" dirty="0">
                <a:ln>
                  <a:solidFill>
                    <a:schemeClr val="tx1"/>
                  </a:solidFill>
                </a:ln>
                <a:solidFill>
                  <a:schemeClr val="tx1"/>
                </a:solidFill>
                <a:latin typeface="Calibri" pitchFamily="34" charset="0"/>
                <a:ea typeface="Calibri" pitchFamily="34" charset="0"/>
                <a:cs typeface="Times New Roman" pitchFamily="18" charset="0"/>
              </a:rPr>
              <a:t>,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αυτα</a:t>
            </a:r>
            <a:r>
              <a:rPr lang="el-GR" sz="2000" b="0" i="0" dirty="0">
                <a:ln>
                  <a:solidFill>
                    <a:schemeClr val="tx1"/>
                  </a:solidFill>
                </a:ln>
                <a:solidFill>
                  <a:schemeClr val="tx1"/>
                </a:solidFill>
                <a:latin typeface="Calibri" pitchFamily="34" charset="0"/>
                <a:ea typeface="Calibri" pitchFamily="34" charset="0"/>
                <a:cs typeface="Times New Roman" pitchFamily="18" charset="0"/>
              </a:rPr>
              <a:t> που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σημερα</a:t>
            </a:r>
            <a:r>
              <a:rPr lang="el-GR" sz="2000" b="0" i="0" dirty="0">
                <a:ln>
                  <a:solidFill>
                    <a:schemeClr val="tx1"/>
                  </a:solidFill>
                </a:ln>
                <a:solidFill>
                  <a:schemeClr val="tx1"/>
                </a:solidFill>
                <a:latin typeface="Calibri" pitchFamily="34" charset="0"/>
                <a:ea typeface="Calibri" pitchFamily="34" charset="0"/>
                <a:cs typeface="Times New Roman" pitchFamily="18" charset="0"/>
              </a:rPr>
              <a:t>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ονομαζουμε</a:t>
            </a:r>
            <a:r>
              <a:rPr lang="el-GR" sz="2000" b="0" i="0" dirty="0">
                <a:ln>
                  <a:solidFill>
                    <a:schemeClr val="tx1"/>
                  </a:solidFill>
                </a:ln>
                <a:solidFill>
                  <a:schemeClr val="tx1"/>
                </a:solidFill>
                <a:latin typeface="Calibri" pitchFamily="34" charset="0"/>
                <a:ea typeface="Calibri" pitchFamily="34" charset="0"/>
                <a:cs typeface="Times New Roman" pitchFamily="18" charset="0"/>
              </a:rPr>
              <a:t>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επιτραπεζια</a:t>
            </a:r>
            <a:r>
              <a:rPr lang="el-GR" sz="2000" b="0" i="0" dirty="0">
                <a:ln>
                  <a:solidFill>
                    <a:schemeClr val="tx1"/>
                  </a:solidFill>
                </a:ln>
                <a:solidFill>
                  <a:schemeClr val="tx1"/>
                </a:solidFill>
                <a:latin typeface="Calibri" pitchFamily="34" charset="0"/>
                <a:ea typeface="Calibri" pitchFamily="34" charset="0"/>
                <a:cs typeface="Times New Roman" pitchFamily="18" charset="0"/>
              </a:rPr>
              <a:t>.</a:t>
            </a:r>
            <a:endParaRPr lang="el-GR" sz="1000" b="0" i="0" dirty="0">
              <a:ln>
                <a:solidFill>
                  <a:schemeClr val="tx1"/>
                </a:solidFill>
              </a:ln>
              <a:solidFill>
                <a:schemeClr val="tx1"/>
              </a:solidFill>
              <a:latin typeface="Arial" pitchFamily="34" charset="0"/>
              <a:cs typeface="Arial" pitchFamily="34" charset="0"/>
            </a:endParaRPr>
          </a:p>
          <a:p>
            <a:pPr defTabSz="914400" eaLnBrk="0" hangingPunct="0">
              <a:defRPr/>
            </a:pPr>
            <a:r>
              <a:rPr lang="el-GR" sz="2000" b="0" i="0" dirty="0">
                <a:ln>
                  <a:solidFill>
                    <a:schemeClr val="tx1"/>
                  </a:solidFill>
                </a:ln>
                <a:solidFill>
                  <a:schemeClr val="tx1"/>
                </a:solidFill>
                <a:latin typeface="Calibri" pitchFamily="34" charset="0"/>
                <a:ea typeface="Calibri" pitchFamily="34" charset="0"/>
                <a:cs typeface="Times New Roman" pitchFamily="18" charset="0"/>
              </a:rPr>
              <a:t>Οι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παραλληλες</a:t>
            </a:r>
            <a:r>
              <a:rPr lang="el-GR" sz="2000" b="0" i="0" dirty="0">
                <a:ln>
                  <a:solidFill>
                    <a:schemeClr val="tx1"/>
                  </a:solidFill>
                </a:ln>
                <a:solidFill>
                  <a:schemeClr val="tx1"/>
                </a:solidFill>
                <a:latin typeface="Calibri" pitchFamily="34" charset="0"/>
                <a:ea typeface="Calibri" pitchFamily="34" charset="0"/>
                <a:cs typeface="Times New Roman" pitchFamily="18" charset="0"/>
              </a:rPr>
              <a:t>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μελετες</a:t>
            </a:r>
            <a:r>
              <a:rPr lang="el-GR" sz="2000" b="0" i="0" dirty="0">
                <a:ln>
                  <a:solidFill>
                    <a:schemeClr val="tx1"/>
                  </a:solidFill>
                </a:ln>
                <a:solidFill>
                  <a:schemeClr val="tx1"/>
                </a:solidFill>
                <a:latin typeface="Calibri" pitchFamily="34" charset="0"/>
                <a:ea typeface="Calibri" pitchFamily="34" charset="0"/>
                <a:cs typeface="Times New Roman" pitchFamily="18" charset="0"/>
              </a:rPr>
              <a:t> που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γινονται</a:t>
            </a:r>
            <a:r>
              <a:rPr lang="el-GR" sz="2000" b="0" i="0" dirty="0">
                <a:ln>
                  <a:solidFill>
                    <a:schemeClr val="tx1"/>
                  </a:solidFill>
                </a:ln>
                <a:solidFill>
                  <a:schemeClr val="tx1"/>
                </a:solidFill>
                <a:latin typeface="Calibri" pitchFamily="34" charset="0"/>
                <a:ea typeface="Calibri" pitchFamily="34" charset="0"/>
                <a:cs typeface="Times New Roman" pitchFamily="18" charset="0"/>
              </a:rPr>
              <a:t>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απο</a:t>
            </a:r>
            <a:r>
              <a:rPr lang="el-GR" sz="2000" b="0" i="0" dirty="0">
                <a:ln>
                  <a:solidFill>
                    <a:schemeClr val="tx1"/>
                  </a:solidFill>
                </a:ln>
                <a:solidFill>
                  <a:schemeClr val="tx1"/>
                </a:solidFill>
                <a:latin typeface="Calibri" pitchFamily="34" charset="0"/>
                <a:ea typeface="Calibri" pitchFamily="34" charset="0"/>
                <a:cs typeface="Times New Roman" pitchFamily="18" charset="0"/>
              </a:rPr>
              <a:t> τους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αρχαιολογους</a:t>
            </a:r>
            <a:r>
              <a:rPr lang="el-GR" sz="2000" b="0" i="0" dirty="0">
                <a:ln>
                  <a:solidFill>
                    <a:schemeClr val="tx1"/>
                  </a:solidFill>
                </a:ln>
                <a:solidFill>
                  <a:schemeClr val="tx1"/>
                </a:solidFill>
                <a:latin typeface="Calibri" pitchFamily="34" charset="0"/>
                <a:ea typeface="Calibri" pitchFamily="34" charset="0"/>
                <a:cs typeface="Times New Roman" pitchFamily="18" charset="0"/>
              </a:rPr>
              <a:t>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κατα</a:t>
            </a:r>
            <a:r>
              <a:rPr lang="el-GR" sz="2000" b="0" i="0" dirty="0">
                <a:ln>
                  <a:solidFill>
                    <a:schemeClr val="tx1"/>
                  </a:solidFill>
                </a:ln>
                <a:solidFill>
                  <a:schemeClr val="tx1"/>
                </a:solidFill>
                <a:latin typeface="Calibri" pitchFamily="34" charset="0"/>
                <a:ea typeface="Calibri" pitchFamily="34" charset="0"/>
                <a:cs typeface="Times New Roman" pitchFamily="18" charset="0"/>
              </a:rPr>
              <a:t> τη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διαρκεια</a:t>
            </a:r>
            <a:r>
              <a:rPr lang="el-GR" sz="2000" b="0" i="0" dirty="0">
                <a:ln>
                  <a:solidFill>
                    <a:schemeClr val="tx1"/>
                  </a:solidFill>
                </a:ln>
                <a:solidFill>
                  <a:schemeClr val="tx1"/>
                </a:solidFill>
                <a:latin typeface="Calibri" pitchFamily="34" charset="0"/>
                <a:ea typeface="Calibri" pitchFamily="34" charset="0"/>
                <a:cs typeface="Times New Roman" pitchFamily="18" charset="0"/>
              </a:rPr>
              <a:t>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αναστηλωσης</a:t>
            </a:r>
            <a:r>
              <a:rPr lang="el-GR" sz="2000" b="0" i="0" dirty="0">
                <a:ln>
                  <a:solidFill>
                    <a:schemeClr val="tx1"/>
                  </a:solidFill>
                </a:ln>
                <a:solidFill>
                  <a:schemeClr val="tx1"/>
                </a:solidFill>
                <a:latin typeface="Calibri" pitchFamily="34" charset="0"/>
                <a:ea typeface="Calibri" pitchFamily="34" charset="0"/>
                <a:cs typeface="Times New Roman" pitchFamily="18" charset="0"/>
              </a:rPr>
              <a:t> του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Παρθενωνα</a:t>
            </a:r>
            <a:r>
              <a:rPr lang="el-GR" sz="2000" b="0" i="0" dirty="0">
                <a:ln>
                  <a:solidFill>
                    <a:schemeClr val="tx1"/>
                  </a:solidFill>
                </a:ln>
                <a:solidFill>
                  <a:schemeClr val="tx1"/>
                </a:solidFill>
                <a:latin typeface="Calibri" pitchFamily="34" charset="0"/>
                <a:ea typeface="Calibri" pitchFamily="34" charset="0"/>
                <a:cs typeface="Times New Roman" pitchFamily="18" charset="0"/>
              </a:rPr>
              <a:t>,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ειχαν</a:t>
            </a:r>
            <a:r>
              <a:rPr lang="el-GR" sz="2000" b="0" i="0" dirty="0">
                <a:ln>
                  <a:solidFill>
                    <a:schemeClr val="tx1"/>
                  </a:solidFill>
                </a:ln>
                <a:solidFill>
                  <a:schemeClr val="tx1"/>
                </a:solidFill>
                <a:latin typeface="Calibri" pitchFamily="34" charset="0"/>
                <a:ea typeface="Calibri" pitchFamily="34" charset="0"/>
                <a:cs typeface="Times New Roman" pitchFamily="18" charset="0"/>
              </a:rPr>
              <a:t> ως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αποτελεσμα</a:t>
            </a:r>
            <a:r>
              <a:rPr lang="el-GR" sz="2000" b="0" i="0" dirty="0">
                <a:ln>
                  <a:solidFill>
                    <a:schemeClr val="tx1"/>
                  </a:solidFill>
                </a:ln>
                <a:solidFill>
                  <a:schemeClr val="tx1"/>
                </a:solidFill>
                <a:latin typeface="Calibri" pitchFamily="34" charset="0"/>
                <a:ea typeface="Calibri" pitchFamily="34" charset="0"/>
                <a:cs typeface="Times New Roman" pitchFamily="18" charset="0"/>
              </a:rPr>
              <a:t> τον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εντοπισμο</a:t>
            </a:r>
            <a:r>
              <a:rPr lang="el-GR" sz="2000" b="0" i="0" dirty="0">
                <a:ln>
                  <a:solidFill>
                    <a:schemeClr val="tx1"/>
                  </a:solidFill>
                </a:ln>
                <a:solidFill>
                  <a:schemeClr val="tx1"/>
                </a:solidFill>
                <a:latin typeface="Calibri" pitchFamily="34" charset="0"/>
                <a:ea typeface="Calibri" pitchFamily="34" charset="0"/>
                <a:cs typeface="Times New Roman" pitchFamily="18" charset="0"/>
              </a:rPr>
              <a:t>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τουλαχιστον</a:t>
            </a:r>
            <a:r>
              <a:rPr lang="el-GR" sz="2000" b="0" i="0" dirty="0">
                <a:ln>
                  <a:solidFill>
                    <a:schemeClr val="tx1"/>
                  </a:solidFill>
                </a:ln>
                <a:solidFill>
                  <a:schemeClr val="tx1"/>
                </a:solidFill>
                <a:latin typeface="Calibri" pitchFamily="34" charset="0"/>
                <a:ea typeface="Calibri" pitchFamily="34" charset="0"/>
                <a:cs typeface="Times New Roman" pitchFamily="18" charset="0"/>
              </a:rPr>
              <a:t> 50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λαξευμενων</a:t>
            </a:r>
            <a:r>
              <a:rPr lang="el-GR" sz="2000" b="0" i="0" dirty="0">
                <a:ln>
                  <a:solidFill>
                    <a:schemeClr val="tx1"/>
                  </a:solidFill>
                </a:ln>
                <a:solidFill>
                  <a:schemeClr val="tx1"/>
                </a:solidFill>
                <a:latin typeface="Calibri" pitchFamily="34" charset="0"/>
                <a:ea typeface="Calibri" pitchFamily="34" charset="0"/>
                <a:cs typeface="Times New Roman" pitchFamily="18" charset="0"/>
              </a:rPr>
              <a:t>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παιχνιδιων</a:t>
            </a:r>
            <a:r>
              <a:rPr lang="el-GR" sz="2000" b="0" i="0" dirty="0">
                <a:ln>
                  <a:solidFill>
                    <a:schemeClr val="tx1"/>
                  </a:solidFill>
                </a:ln>
                <a:solidFill>
                  <a:schemeClr val="tx1"/>
                </a:solidFill>
                <a:latin typeface="Calibri" pitchFamily="34" charset="0"/>
                <a:ea typeface="Calibri" pitchFamily="34" charset="0"/>
                <a:cs typeface="Times New Roman" pitchFamily="18" charset="0"/>
              </a:rPr>
              <a:t>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πανω</a:t>
            </a:r>
            <a:r>
              <a:rPr lang="el-GR" sz="2000" b="0" i="0" dirty="0">
                <a:ln>
                  <a:solidFill>
                    <a:schemeClr val="tx1"/>
                  </a:solidFill>
                </a:ln>
                <a:solidFill>
                  <a:schemeClr val="tx1"/>
                </a:solidFill>
                <a:latin typeface="Calibri" pitchFamily="34" charset="0"/>
                <a:ea typeface="Calibri" pitchFamily="34" charset="0"/>
                <a:cs typeface="Times New Roman" pitchFamily="18" charset="0"/>
              </a:rPr>
              <a:t> στο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μαρμαρο</a:t>
            </a:r>
            <a:r>
              <a:rPr lang="el-GR" sz="2000" b="0" i="0" dirty="0">
                <a:ln>
                  <a:solidFill>
                    <a:schemeClr val="tx1"/>
                  </a:solidFill>
                </a:ln>
                <a:solidFill>
                  <a:schemeClr val="tx1"/>
                </a:solidFill>
                <a:latin typeface="Calibri" pitchFamily="34" charset="0"/>
                <a:ea typeface="Calibri" pitchFamily="34" charset="0"/>
                <a:cs typeface="Times New Roman" pitchFamily="18" charset="0"/>
              </a:rPr>
              <a:t>.</a:t>
            </a:r>
            <a:endParaRPr lang="el-GR" sz="1000" b="0" i="0" dirty="0">
              <a:ln>
                <a:solidFill>
                  <a:schemeClr val="tx1"/>
                </a:solidFill>
              </a:ln>
              <a:solidFill>
                <a:schemeClr val="tx1"/>
              </a:solidFill>
              <a:latin typeface="Arial" pitchFamily="34" charset="0"/>
              <a:cs typeface="Arial" pitchFamily="34" charset="0"/>
            </a:endParaRPr>
          </a:p>
          <a:p>
            <a:pPr defTabSz="914400" eaLnBrk="0" hangingPunct="0">
              <a:defRPr/>
            </a:pPr>
            <a:r>
              <a:rPr lang="el-GR" sz="2000" b="0" i="0" dirty="0">
                <a:ln>
                  <a:solidFill>
                    <a:schemeClr val="tx1"/>
                  </a:solidFill>
                </a:ln>
                <a:solidFill>
                  <a:schemeClr val="tx1"/>
                </a:solidFill>
                <a:latin typeface="Calibri" pitchFamily="34" charset="0"/>
                <a:ea typeface="Calibri" pitchFamily="34" charset="0"/>
                <a:cs typeface="Times New Roman" pitchFamily="18" charset="0"/>
              </a:rPr>
              <a:t>Η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αρχαιολογος</a:t>
            </a:r>
            <a:r>
              <a:rPr lang="el-GR" sz="2000" b="0" i="0" dirty="0">
                <a:ln>
                  <a:solidFill>
                    <a:schemeClr val="tx1"/>
                  </a:solidFill>
                </a:ln>
                <a:solidFill>
                  <a:schemeClr val="tx1"/>
                </a:solidFill>
                <a:latin typeface="Calibri" pitchFamily="34" charset="0"/>
                <a:ea typeface="Calibri" pitchFamily="34" charset="0"/>
                <a:cs typeface="Times New Roman" pitchFamily="18" charset="0"/>
              </a:rPr>
              <a:t>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Ελενη</a:t>
            </a:r>
            <a:r>
              <a:rPr lang="el-GR" sz="2000" b="0" i="0" dirty="0">
                <a:ln>
                  <a:solidFill>
                    <a:schemeClr val="tx1"/>
                  </a:solidFill>
                </a:ln>
                <a:solidFill>
                  <a:schemeClr val="tx1"/>
                </a:solidFill>
                <a:latin typeface="Calibri" pitchFamily="34" charset="0"/>
                <a:ea typeface="Calibri" pitchFamily="34" charset="0"/>
                <a:cs typeface="Times New Roman" pitchFamily="18" charset="0"/>
              </a:rPr>
              <a:t>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Καρακιτσου</a:t>
            </a:r>
            <a:r>
              <a:rPr lang="el-GR" sz="2000" b="0" i="0" dirty="0">
                <a:ln>
                  <a:solidFill>
                    <a:schemeClr val="tx1"/>
                  </a:solidFill>
                </a:ln>
                <a:solidFill>
                  <a:schemeClr val="tx1"/>
                </a:solidFill>
                <a:latin typeface="Calibri" pitchFamily="34" charset="0"/>
                <a:ea typeface="Calibri" pitchFamily="34" charset="0"/>
                <a:cs typeface="Times New Roman" pitchFamily="18" charset="0"/>
              </a:rPr>
              <a:t>,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διαπιστωνει</a:t>
            </a:r>
            <a:r>
              <a:rPr lang="el-GR" sz="2000" b="0" i="0" dirty="0">
                <a:ln>
                  <a:solidFill>
                    <a:schemeClr val="tx1"/>
                  </a:solidFill>
                </a:ln>
                <a:solidFill>
                  <a:schemeClr val="tx1"/>
                </a:solidFill>
                <a:latin typeface="Calibri" pitchFamily="34" charset="0"/>
                <a:ea typeface="Calibri" pitchFamily="34" charset="0"/>
                <a:cs typeface="Times New Roman" pitchFamily="18" charset="0"/>
              </a:rPr>
              <a:t>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οτι</a:t>
            </a:r>
            <a:r>
              <a:rPr lang="el-GR" sz="2000" b="0" i="0" dirty="0">
                <a:ln>
                  <a:solidFill>
                    <a:schemeClr val="tx1"/>
                  </a:solidFill>
                </a:ln>
                <a:solidFill>
                  <a:schemeClr val="tx1"/>
                </a:solidFill>
                <a:latin typeface="Calibri" pitchFamily="34" charset="0"/>
                <a:ea typeface="Calibri" pitchFamily="34" charset="0"/>
                <a:cs typeface="Times New Roman" pitchFamily="18" charset="0"/>
              </a:rPr>
              <a:t> τα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περισσοτεραπαιχνιδια</a:t>
            </a:r>
            <a:r>
              <a:rPr lang="el-GR" sz="2000" b="0" i="0" dirty="0">
                <a:ln>
                  <a:solidFill>
                    <a:schemeClr val="tx1"/>
                  </a:solidFill>
                </a:ln>
                <a:solidFill>
                  <a:schemeClr val="tx1"/>
                </a:solidFill>
                <a:latin typeface="Calibri" pitchFamily="34" charset="0"/>
                <a:ea typeface="Calibri" pitchFamily="34" charset="0"/>
                <a:cs typeface="Times New Roman" pitchFamily="18" charset="0"/>
              </a:rPr>
              <a:t>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ειναι</a:t>
            </a:r>
            <a:r>
              <a:rPr lang="el-GR" sz="2000" b="0" i="0" dirty="0">
                <a:ln>
                  <a:solidFill>
                    <a:schemeClr val="tx1"/>
                  </a:solidFill>
                </a:ln>
                <a:solidFill>
                  <a:schemeClr val="tx1"/>
                </a:solidFill>
                <a:latin typeface="Calibri" pitchFamily="34" charset="0"/>
                <a:ea typeface="Calibri" pitchFamily="34" charset="0"/>
                <a:cs typeface="Times New Roman" pitchFamily="18" charset="0"/>
              </a:rPr>
              <a:t>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λαξευμενα</a:t>
            </a:r>
            <a:r>
              <a:rPr lang="el-GR" sz="2000" b="0" i="0" dirty="0">
                <a:ln>
                  <a:solidFill>
                    <a:schemeClr val="tx1"/>
                  </a:solidFill>
                </a:ln>
                <a:solidFill>
                  <a:schemeClr val="tx1"/>
                </a:solidFill>
                <a:latin typeface="Calibri" pitchFamily="34" charset="0"/>
                <a:ea typeface="Calibri" pitchFamily="34" charset="0"/>
                <a:cs typeface="Times New Roman" pitchFamily="18" charset="0"/>
              </a:rPr>
              <a:t> στη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δυτικη</a:t>
            </a:r>
            <a:r>
              <a:rPr lang="el-GR" sz="2000" b="0" i="0" dirty="0">
                <a:ln>
                  <a:solidFill>
                    <a:schemeClr val="tx1"/>
                  </a:solidFill>
                </a:ln>
                <a:solidFill>
                  <a:schemeClr val="tx1"/>
                </a:solidFill>
                <a:latin typeface="Calibri" pitchFamily="34" charset="0"/>
                <a:ea typeface="Calibri" pitchFamily="34" charset="0"/>
                <a:cs typeface="Times New Roman" pitchFamily="18" charset="0"/>
              </a:rPr>
              <a:t> και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και</a:t>
            </a:r>
            <a:r>
              <a:rPr lang="el-GR" sz="2000" b="0" i="0" dirty="0">
                <a:ln>
                  <a:solidFill>
                    <a:schemeClr val="tx1"/>
                  </a:solidFill>
                </a:ln>
                <a:solidFill>
                  <a:schemeClr val="tx1"/>
                </a:solidFill>
                <a:latin typeface="Calibri" pitchFamily="34" charset="0"/>
                <a:ea typeface="Calibri" pitchFamily="34" charset="0"/>
                <a:cs typeface="Times New Roman" pitchFamily="18" charset="0"/>
              </a:rPr>
              <a:t>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νοτια</a:t>
            </a:r>
            <a:r>
              <a:rPr lang="el-GR" sz="2000" b="0" i="0" dirty="0">
                <a:ln>
                  <a:solidFill>
                    <a:schemeClr val="tx1"/>
                  </a:solidFill>
                </a:ln>
                <a:solidFill>
                  <a:schemeClr val="tx1"/>
                </a:solidFill>
                <a:latin typeface="Calibri" pitchFamily="34" charset="0"/>
                <a:ea typeface="Calibri" pitchFamily="34" charset="0"/>
                <a:cs typeface="Times New Roman" pitchFamily="18" charset="0"/>
              </a:rPr>
              <a:t>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πλευρα</a:t>
            </a:r>
            <a:r>
              <a:rPr lang="el-GR" sz="2000" b="0" i="0" dirty="0">
                <a:ln>
                  <a:solidFill>
                    <a:schemeClr val="tx1"/>
                  </a:solidFill>
                </a:ln>
                <a:solidFill>
                  <a:schemeClr val="tx1"/>
                </a:solidFill>
                <a:latin typeface="Calibri" pitchFamily="34" charset="0"/>
                <a:ea typeface="Calibri" pitchFamily="34" charset="0"/>
                <a:cs typeface="Times New Roman" pitchFamily="18" charset="0"/>
              </a:rPr>
              <a:t> του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ναου</a:t>
            </a:r>
            <a:r>
              <a:rPr lang="el-GR" sz="2000" b="0" i="0" dirty="0">
                <a:ln>
                  <a:solidFill>
                    <a:schemeClr val="tx1"/>
                  </a:solidFill>
                </a:ln>
                <a:solidFill>
                  <a:schemeClr val="tx1"/>
                </a:solidFill>
                <a:latin typeface="Calibri" pitchFamily="34" charset="0"/>
                <a:ea typeface="Calibri" pitchFamily="34" charset="0"/>
                <a:cs typeface="Times New Roman" pitchFamily="18" charset="0"/>
              </a:rPr>
              <a:t> και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επισης</a:t>
            </a:r>
            <a:r>
              <a:rPr lang="el-GR" sz="2000" b="0" i="0" dirty="0">
                <a:ln>
                  <a:solidFill>
                    <a:schemeClr val="tx1"/>
                  </a:solidFill>
                </a:ln>
                <a:solidFill>
                  <a:schemeClr val="tx1"/>
                </a:solidFill>
                <a:latin typeface="Calibri" pitchFamily="34" charset="0"/>
                <a:ea typeface="Calibri" pitchFamily="34" charset="0"/>
                <a:cs typeface="Times New Roman" pitchFamily="18" charset="0"/>
              </a:rPr>
              <a:t> 47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παιχνιδια</a:t>
            </a:r>
            <a:r>
              <a:rPr lang="el-GR" sz="2000" b="0" i="0" dirty="0">
                <a:ln>
                  <a:solidFill>
                    <a:schemeClr val="tx1"/>
                  </a:solidFill>
                </a:ln>
                <a:solidFill>
                  <a:schemeClr val="tx1"/>
                </a:solidFill>
                <a:latin typeface="Calibri" pitchFamily="34" charset="0"/>
                <a:ea typeface="Calibri" pitchFamily="34" charset="0"/>
                <a:cs typeface="Times New Roman" pitchFamily="18" charset="0"/>
              </a:rPr>
              <a:t>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ειναι</a:t>
            </a:r>
            <a:r>
              <a:rPr lang="el-GR" sz="2000" b="0" i="0" dirty="0">
                <a:ln>
                  <a:solidFill>
                    <a:schemeClr val="tx1"/>
                  </a:solidFill>
                </a:ln>
                <a:solidFill>
                  <a:schemeClr val="tx1"/>
                </a:solidFill>
                <a:latin typeface="Calibri" pitchFamily="34" charset="0"/>
                <a:ea typeface="Calibri" pitchFamily="34" charset="0"/>
                <a:cs typeface="Times New Roman" pitchFamily="18" charset="0"/>
              </a:rPr>
              <a:t>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δεξιοτεχνιας</a:t>
            </a:r>
            <a:r>
              <a:rPr lang="el-GR" sz="2000" b="0" i="0" dirty="0">
                <a:ln>
                  <a:solidFill>
                    <a:schemeClr val="tx1"/>
                  </a:solidFill>
                </a:ln>
                <a:solidFill>
                  <a:schemeClr val="tx1"/>
                </a:solidFill>
                <a:latin typeface="Calibri" pitchFamily="34" charset="0"/>
                <a:ea typeface="Calibri" pitchFamily="34" charset="0"/>
                <a:cs typeface="Times New Roman" pitchFamily="18" charset="0"/>
              </a:rPr>
              <a:t> και 3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διαγραμμισμου</a:t>
            </a:r>
            <a:r>
              <a:rPr lang="el-GR" sz="2000" b="0" i="0" dirty="0">
                <a:ln>
                  <a:solidFill>
                    <a:schemeClr val="tx1"/>
                  </a:solidFill>
                </a:ln>
                <a:solidFill>
                  <a:schemeClr val="tx1"/>
                </a:solidFill>
                <a:latin typeface="Calibri" pitchFamily="34" charset="0"/>
                <a:ea typeface="Calibri" pitchFamily="34" charset="0"/>
                <a:cs typeface="Times New Roman" pitchFamily="18" charset="0"/>
              </a:rPr>
              <a:t>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δηλαδη</a:t>
            </a:r>
            <a:r>
              <a:rPr lang="el-GR" sz="2000" b="0" i="0" dirty="0">
                <a:ln>
                  <a:solidFill>
                    <a:schemeClr val="tx1"/>
                  </a:solidFill>
                </a:ln>
                <a:solidFill>
                  <a:schemeClr val="tx1"/>
                </a:solidFill>
                <a:latin typeface="Calibri" pitchFamily="34" charset="0"/>
                <a:ea typeface="Calibri" pitchFamily="34" charset="0"/>
                <a:cs typeface="Times New Roman" pitchFamily="18" charset="0"/>
              </a:rPr>
              <a:t>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στρατηγικης</a:t>
            </a:r>
            <a:r>
              <a:rPr lang="el-GR" sz="2000" b="0" i="0" dirty="0">
                <a:ln>
                  <a:solidFill>
                    <a:schemeClr val="tx1"/>
                  </a:solidFill>
                </a:ln>
                <a:solidFill>
                  <a:schemeClr val="tx1"/>
                </a:solidFill>
                <a:latin typeface="Calibri" pitchFamily="34" charset="0"/>
                <a:ea typeface="Calibri" pitchFamily="34" charset="0"/>
                <a:cs typeface="Times New Roman" pitchFamily="18" charset="0"/>
              </a:rPr>
              <a:t> και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παιζονταν</a:t>
            </a:r>
            <a:r>
              <a:rPr lang="el-GR" sz="2000" b="0" i="0" dirty="0">
                <a:ln>
                  <a:solidFill>
                    <a:schemeClr val="tx1"/>
                  </a:solidFill>
                </a:ln>
                <a:solidFill>
                  <a:schemeClr val="tx1"/>
                </a:solidFill>
                <a:latin typeface="Calibri" pitchFamily="34" charset="0"/>
                <a:ea typeface="Calibri" pitchFamily="34" charset="0"/>
                <a:cs typeface="Times New Roman" pitchFamily="18" charset="0"/>
              </a:rPr>
              <a:t> με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πιονα</a:t>
            </a:r>
            <a:r>
              <a:rPr lang="el-GR" sz="2000" b="0" i="0" dirty="0">
                <a:ln>
                  <a:solidFill>
                    <a:schemeClr val="tx1"/>
                  </a:solidFill>
                </a:ln>
                <a:solidFill>
                  <a:schemeClr val="tx1"/>
                </a:solidFill>
                <a:latin typeface="Calibri" pitchFamily="34" charset="0"/>
                <a:ea typeface="Calibri" pitchFamily="34" charset="0"/>
                <a:cs typeface="Times New Roman" pitchFamily="18" charset="0"/>
              </a:rPr>
              <a:t>(</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πεσσους</a:t>
            </a:r>
            <a:r>
              <a:rPr lang="el-GR" sz="2000" b="0" i="0" dirty="0">
                <a:ln>
                  <a:solidFill>
                    <a:schemeClr val="tx1"/>
                  </a:solidFill>
                </a:ln>
                <a:solidFill>
                  <a:schemeClr val="tx1"/>
                </a:solidFill>
                <a:latin typeface="Calibri" pitchFamily="34" charset="0"/>
                <a:ea typeface="Calibri" pitchFamily="34" charset="0"/>
                <a:cs typeface="Times New Roman" pitchFamily="18" charset="0"/>
              </a:rPr>
              <a:t>).</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Θεωρειται</a:t>
            </a:r>
            <a:r>
              <a:rPr lang="el-GR" sz="2000" b="0" i="0" dirty="0">
                <a:ln>
                  <a:solidFill>
                    <a:schemeClr val="tx1"/>
                  </a:solidFill>
                </a:ln>
                <a:solidFill>
                  <a:schemeClr val="tx1"/>
                </a:solidFill>
                <a:latin typeface="Calibri" pitchFamily="34" charset="0"/>
                <a:ea typeface="Calibri" pitchFamily="34" charset="0"/>
                <a:cs typeface="Times New Roman" pitchFamily="18" charset="0"/>
              </a:rPr>
              <a:t> δε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οτι</a:t>
            </a:r>
            <a:r>
              <a:rPr lang="el-GR" sz="2000" b="0" i="0" dirty="0">
                <a:ln>
                  <a:solidFill>
                    <a:schemeClr val="tx1"/>
                  </a:solidFill>
                </a:ln>
                <a:solidFill>
                  <a:schemeClr val="tx1"/>
                </a:solidFill>
                <a:latin typeface="Calibri" pitchFamily="34" charset="0"/>
                <a:ea typeface="Calibri" pitchFamily="34" charset="0"/>
                <a:cs typeface="Times New Roman" pitchFamily="18" charset="0"/>
              </a:rPr>
              <a:t> τα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παιχνιδια</a:t>
            </a:r>
            <a:r>
              <a:rPr lang="el-GR" sz="2000" b="0" i="0" dirty="0">
                <a:ln>
                  <a:solidFill>
                    <a:schemeClr val="tx1"/>
                  </a:solidFill>
                </a:ln>
                <a:solidFill>
                  <a:schemeClr val="tx1"/>
                </a:solidFill>
                <a:latin typeface="Calibri" pitchFamily="34" charset="0"/>
                <a:ea typeface="Calibri" pitchFamily="34" charset="0"/>
                <a:cs typeface="Times New Roman" pitchFamily="18" charset="0"/>
              </a:rPr>
              <a:t>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παιζοντας</a:t>
            </a:r>
            <a:r>
              <a:rPr lang="el-GR" sz="2000" b="0" i="0" dirty="0">
                <a:ln>
                  <a:solidFill>
                    <a:schemeClr val="tx1"/>
                  </a:solidFill>
                </a:ln>
                <a:solidFill>
                  <a:schemeClr val="tx1"/>
                </a:solidFill>
                <a:latin typeface="Calibri" pitchFamily="34" charset="0"/>
                <a:ea typeface="Calibri" pitchFamily="34" charset="0"/>
                <a:cs typeface="Times New Roman" pitchFamily="18" charset="0"/>
              </a:rPr>
              <a:t>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απο</a:t>
            </a:r>
            <a:r>
              <a:rPr lang="el-GR" sz="2000" b="0" i="0" dirty="0">
                <a:ln>
                  <a:solidFill>
                    <a:schemeClr val="tx1"/>
                  </a:solidFill>
                </a:ln>
                <a:solidFill>
                  <a:schemeClr val="tx1"/>
                </a:solidFill>
                <a:latin typeface="Calibri" pitchFamily="34" charset="0"/>
                <a:ea typeface="Calibri" pitchFamily="34" charset="0"/>
                <a:cs typeface="Times New Roman" pitchFamily="18" charset="0"/>
              </a:rPr>
              <a:t>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ενιληλικους</a:t>
            </a:r>
            <a:r>
              <a:rPr lang="el-GR" sz="2000" b="0" i="0" dirty="0">
                <a:ln>
                  <a:solidFill>
                    <a:schemeClr val="tx1"/>
                  </a:solidFill>
                </a:ln>
                <a:solidFill>
                  <a:schemeClr val="tx1"/>
                </a:solidFill>
                <a:latin typeface="Calibri" pitchFamily="34" charset="0"/>
                <a:ea typeface="Calibri" pitchFamily="34" charset="0"/>
                <a:cs typeface="Times New Roman" pitchFamily="18" charset="0"/>
              </a:rPr>
              <a:t>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γιατι</a:t>
            </a:r>
            <a:r>
              <a:rPr lang="el-GR" sz="2000" b="0" i="0" dirty="0">
                <a:ln>
                  <a:solidFill>
                    <a:schemeClr val="tx1"/>
                  </a:solidFill>
                </a:ln>
                <a:solidFill>
                  <a:schemeClr val="tx1"/>
                </a:solidFill>
                <a:latin typeface="Calibri" pitchFamily="34" charset="0"/>
                <a:ea typeface="Calibri" pitchFamily="34" charset="0"/>
                <a:cs typeface="Times New Roman" pitchFamily="18" charset="0"/>
              </a:rPr>
              <a:t> θα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ηταν</a:t>
            </a:r>
            <a:r>
              <a:rPr lang="el-GR" sz="2000" b="0" i="0" dirty="0">
                <a:ln>
                  <a:solidFill>
                    <a:schemeClr val="tx1"/>
                  </a:solidFill>
                </a:ln>
                <a:solidFill>
                  <a:schemeClr val="tx1"/>
                </a:solidFill>
                <a:latin typeface="Calibri" pitchFamily="34" charset="0"/>
                <a:ea typeface="Calibri" pitchFamily="34" charset="0"/>
                <a:cs typeface="Times New Roman" pitchFamily="18" charset="0"/>
              </a:rPr>
              <a:t>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δυσκολο</a:t>
            </a:r>
            <a:r>
              <a:rPr lang="el-GR" sz="2000" b="0" i="0" dirty="0">
                <a:ln>
                  <a:solidFill>
                    <a:schemeClr val="tx1"/>
                  </a:solidFill>
                </a:ln>
                <a:solidFill>
                  <a:schemeClr val="tx1"/>
                </a:solidFill>
                <a:latin typeface="Calibri" pitchFamily="34" charset="0"/>
                <a:ea typeface="Calibri" pitchFamily="34" charset="0"/>
                <a:cs typeface="Times New Roman" pitchFamily="18" charset="0"/>
              </a:rPr>
              <a:t> σε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παιγια</a:t>
            </a:r>
            <a:r>
              <a:rPr lang="el-GR" sz="2000" b="0" i="0" dirty="0">
                <a:ln>
                  <a:solidFill>
                    <a:schemeClr val="tx1"/>
                  </a:solidFill>
                </a:ln>
                <a:solidFill>
                  <a:schemeClr val="tx1"/>
                </a:solidFill>
                <a:latin typeface="Calibri" pitchFamily="34" charset="0"/>
                <a:ea typeface="Calibri" pitchFamily="34" charset="0"/>
                <a:cs typeface="Times New Roman" pitchFamily="18" charset="0"/>
              </a:rPr>
              <a:t> να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χαραξουν</a:t>
            </a:r>
            <a:r>
              <a:rPr lang="el-GR" sz="2000" b="0" i="0" dirty="0">
                <a:ln>
                  <a:solidFill>
                    <a:schemeClr val="tx1"/>
                  </a:solidFill>
                </a:ln>
                <a:solidFill>
                  <a:schemeClr val="tx1"/>
                </a:solidFill>
                <a:latin typeface="Calibri" pitchFamily="34" charset="0"/>
                <a:ea typeface="Calibri" pitchFamily="34" charset="0"/>
                <a:cs typeface="Times New Roman" pitchFamily="18" charset="0"/>
              </a:rPr>
              <a:t> το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μαρμαρο</a:t>
            </a:r>
            <a:r>
              <a:rPr lang="el-GR" sz="2000" b="0" i="0" dirty="0">
                <a:ln>
                  <a:solidFill>
                    <a:schemeClr val="tx1"/>
                  </a:solidFill>
                </a:ln>
                <a:solidFill>
                  <a:schemeClr val="tx1"/>
                </a:solidFill>
                <a:latin typeface="Calibri" pitchFamily="34" charset="0"/>
                <a:ea typeface="Calibri" pitchFamily="34" charset="0"/>
                <a:cs typeface="Times New Roman" pitchFamily="18" charset="0"/>
              </a:rPr>
              <a:t>.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Αναλογα</a:t>
            </a:r>
            <a:r>
              <a:rPr lang="el-GR" sz="2000" b="0" i="0" dirty="0">
                <a:ln>
                  <a:solidFill>
                    <a:schemeClr val="tx1"/>
                  </a:solidFill>
                </a:ln>
                <a:solidFill>
                  <a:schemeClr val="tx1"/>
                </a:solidFill>
                <a:latin typeface="Calibri" pitchFamily="34" charset="0"/>
                <a:ea typeface="Calibri" pitchFamily="34" charset="0"/>
                <a:cs typeface="Times New Roman" pitchFamily="18" charset="0"/>
              </a:rPr>
              <a:t>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λαξευματα</a:t>
            </a:r>
            <a:r>
              <a:rPr lang="el-GR" sz="2000" b="0" i="0" dirty="0">
                <a:ln>
                  <a:solidFill>
                    <a:schemeClr val="tx1"/>
                  </a:solidFill>
                </a:ln>
                <a:solidFill>
                  <a:schemeClr val="tx1"/>
                </a:solidFill>
                <a:latin typeface="Calibri" pitchFamily="34" charset="0"/>
                <a:ea typeface="Calibri" pitchFamily="34" charset="0"/>
                <a:cs typeface="Times New Roman" pitchFamily="18" charset="0"/>
              </a:rPr>
              <a:t>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εχουν</a:t>
            </a:r>
            <a:r>
              <a:rPr lang="el-GR" sz="2000" b="0" i="0" dirty="0">
                <a:ln>
                  <a:solidFill>
                    <a:schemeClr val="tx1"/>
                  </a:solidFill>
                </a:ln>
                <a:solidFill>
                  <a:schemeClr val="tx1"/>
                </a:solidFill>
                <a:latin typeface="Calibri" pitchFamily="34" charset="0"/>
                <a:ea typeface="Calibri" pitchFamily="34" charset="0"/>
                <a:cs typeface="Times New Roman" pitchFamily="18" charset="0"/>
              </a:rPr>
              <a:t>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βρεθει</a:t>
            </a:r>
            <a:r>
              <a:rPr lang="el-GR" sz="2000" b="0" i="0" dirty="0">
                <a:ln>
                  <a:solidFill>
                    <a:schemeClr val="tx1"/>
                  </a:solidFill>
                </a:ln>
                <a:solidFill>
                  <a:schemeClr val="tx1"/>
                </a:solidFill>
                <a:latin typeface="Calibri" pitchFamily="34" charset="0"/>
                <a:ea typeface="Calibri" pitchFamily="34" charset="0"/>
                <a:cs typeface="Times New Roman" pitchFamily="18" charset="0"/>
              </a:rPr>
              <a:t> στο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Ερεχθειο</a:t>
            </a:r>
            <a:r>
              <a:rPr lang="el-GR" sz="2000" b="0" i="0" dirty="0">
                <a:ln>
                  <a:solidFill>
                    <a:schemeClr val="tx1"/>
                  </a:solidFill>
                </a:ln>
                <a:solidFill>
                  <a:schemeClr val="tx1"/>
                </a:solidFill>
                <a:latin typeface="Calibri" pitchFamily="34" charset="0"/>
                <a:ea typeface="Calibri" pitchFamily="34" charset="0"/>
                <a:cs typeface="Times New Roman" pitchFamily="18" charset="0"/>
              </a:rPr>
              <a:t> και τα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Προπυλαια</a:t>
            </a:r>
            <a:r>
              <a:rPr lang="el-GR" sz="2000" b="0" i="0" dirty="0">
                <a:ln>
                  <a:solidFill>
                    <a:schemeClr val="tx1"/>
                  </a:solidFill>
                </a:ln>
                <a:solidFill>
                  <a:schemeClr val="tx1"/>
                </a:solidFill>
                <a:latin typeface="Calibri" pitchFamily="34" charset="0"/>
                <a:ea typeface="Calibri" pitchFamily="34" charset="0"/>
                <a:cs typeface="Times New Roman" pitchFamily="18" charset="0"/>
              </a:rPr>
              <a:t>,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οπως</a:t>
            </a:r>
            <a:r>
              <a:rPr lang="el-GR" sz="2000" b="0" i="0" dirty="0">
                <a:ln>
                  <a:solidFill>
                    <a:schemeClr val="tx1"/>
                  </a:solidFill>
                </a:ln>
                <a:solidFill>
                  <a:schemeClr val="tx1"/>
                </a:solidFill>
                <a:latin typeface="Calibri" pitchFamily="34" charset="0"/>
                <a:ea typeface="Calibri" pitchFamily="34" charset="0"/>
                <a:cs typeface="Times New Roman" pitchFamily="18" charset="0"/>
              </a:rPr>
              <a:t>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επισης</a:t>
            </a:r>
            <a:r>
              <a:rPr lang="el-GR" sz="2000" b="0" i="0" dirty="0">
                <a:ln>
                  <a:solidFill>
                    <a:schemeClr val="tx1"/>
                  </a:solidFill>
                </a:ln>
                <a:solidFill>
                  <a:schemeClr val="tx1"/>
                </a:solidFill>
                <a:latin typeface="Calibri" pitchFamily="34" charset="0"/>
                <a:ea typeface="Calibri" pitchFamily="34" charset="0"/>
                <a:cs typeface="Times New Roman" pitchFamily="18" charset="0"/>
              </a:rPr>
              <a:t> στο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ναο</a:t>
            </a:r>
            <a:r>
              <a:rPr lang="el-GR" sz="2000" b="0" i="0" dirty="0">
                <a:ln>
                  <a:solidFill>
                    <a:schemeClr val="tx1"/>
                  </a:solidFill>
                </a:ln>
                <a:solidFill>
                  <a:schemeClr val="tx1"/>
                </a:solidFill>
                <a:latin typeface="Calibri" pitchFamily="34" charset="0"/>
                <a:ea typeface="Calibri" pitchFamily="34" charset="0"/>
                <a:cs typeface="Times New Roman" pitchFamily="18" charset="0"/>
              </a:rPr>
              <a:t> του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Ηφαιστου</a:t>
            </a:r>
            <a:r>
              <a:rPr lang="el-GR" sz="2000" b="0" i="0" dirty="0">
                <a:ln>
                  <a:solidFill>
                    <a:schemeClr val="tx1"/>
                  </a:solidFill>
                </a:ln>
                <a:solidFill>
                  <a:schemeClr val="tx1"/>
                </a:solidFill>
                <a:latin typeface="Calibri" pitchFamily="34" charset="0"/>
                <a:ea typeface="Calibri" pitchFamily="34" charset="0"/>
                <a:cs typeface="Times New Roman" pitchFamily="18" charset="0"/>
              </a:rPr>
              <a:t> στο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Θησειο</a:t>
            </a:r>
            <a:r>
              <a:rPr lang="el-GR" sz="2000" b="0" i="0" dirty="0">
                <a:ln>
                  <a:solidFill>
                    <a:schemeClr val="tx1"/>
                  </a:solidFill>
                </a:ln>
                <a:solidFill>
                  <a:schemeClr val="tx1"/>
                </a:solidFill>
                <a:latin typeface="Calibri" pitchFamily="34" charset="0"/>
                <a:ea typeface="Calibri" pitchFamily="34" charset="0"/>
                <a:cs typeface="Times New Roman" pitchFamily="18" charset="0"/>
              </a:rPr>
              <a:t> και στο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Προπυλο</a:t>
            </a:r>
            <a:r>
              <a:rPr lang="el-GR" sz="2000" b="0" i="0" dirty="0">
                <a:ln>
                  <a:solidFill>
                    <a:schemeClr val="tx1"/>
                  </a:solidFill>
                </a:ln>
                <a:solidFill>
                  <a:schemeClr val="tx1"/>
                </a:solidFill>
                <a:latin typeface="Calibri" pitchFamily="34" charset="0"/>
                <a:ea typeface="Calibri" pitchFamily="34" charset="0"/>
                <a:cs typeface="Times New Roman" pitchFamily="18" charset="0"/>
              </a:rPr>
              <a:t> του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Ιερου</a:t>
            </a:r>
            <a:r>
              <a:rPr lang="el-GR" sz="2000" b="0" i="0" dirty="0">
                <a:ln>
                  <a:solidFill>
                    <a:schemeClr val="tx1"/>
                  </a:solidFill>
                </a:ln>
                <a:solidFill>
                  <a:schemeClr val="tx1"/>
                </a:solidFill>
                <a:latin typeface="Calibri" pitchFamily="34" charset="0"/>
                <a:ea typeface="Calibri" pitchFamily="34" charset="0"/>
                <a:cs typeface="Times New Roman" pitchFamily="18" charset="0"/>
              </a:rPr>
              <a:t> της </a:t>
            </a:r>
            <a:r>
              <a:rPr lang="el-GR" sz="2000" b="0" i="0" dirty="0" err="1">
                <a:ln>
                  <a:solidFill>
                    <a:schemeClr val="tx1"/>
                  </a:solidFill>
                </a:ln>
                <a:solidFill>
                  <a:schemeClr val="tx1"/>
                </a:solidFill>
                <a:latin typeface="Calibri" pitchFamily="34" charset="0"/>
                <a:ea typeface="Calibri" pitchFamily="34" charset="0"/>
                <a:cs typeface="Times New Roman" pitchFamily="18" charset="0"/>
              </a:rPr>
              <a:t>Ελευσινας</a:t>
            </a:r>
            <a:r>
              <a:rPr lang="el-GR" sz="2000" b="0" i="0" dirty="0">
                <a:ln>
                  <a:solidFill>
                    <a:schemeClr val="tx1"/>
                  </a:solidFill>
                </a:ln>
                <a:solidFill>
                  <a:schemeClr val="tx1"/>
                </a:solidFill>
                <a:latin typeface="Calibri" pitchFamily="34" charset="0"/>
                <a:ea typeface="Calibri" pitchFamily="34" charset="0"/>
                <a:cs typeface="Times New Roman" pitchFamily="18" charset="0"/>
              </a:rPr>
              <a:t>.</a:t>
            </a:r>
            <a:endParaRPr lang="el-GR" sz="2000" b="0" i="0" dirty="0">
              <a:ln>
                <a:solidFill>
                  <a:schemeClr val="tx1"/>
                </a:solidFill>
              </a:ln>
              <a:solidFill>
                <a:schemeClr val="tx1"/>
              </a:solidFill>
              <a:latin typeface="Arial" pitchFamily="34" charset="0"/>
              <a:cs typeface="Arial" pitchFamily="34" charset="0"/>
            </a:endParaRPr>
          </a:p>
        </p:txBody>
      </p:sp>
    </p:spTree>
  </p:cSld>
  <p:clrMapOvr>
    <a:masterClrMapping/>
  </p:clrMapOvr>
  <p:transition>
    <p:wheel spokes="8"/>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WordArt 5"/>
          <p:cNvSpPr>
            <a:spLocks noChangeArrowheads="1" noChangeShapeType="1" noTextEdit="1"/>
          </p:cNvSpPr>
          <p:nvPr/>
        </p:nvSpPr>
        <p:spPr bwMode="auto">
          <a:xfrm>
            <a:off x="2124075" y="333375"/>
            <a:ext cx="5048250" cy="495300"/>
          </a:xfrm>
          <a:prstGeom prst="rect">
            <a:avLst/>
          </a:prstGeom>
        </p:spPr>
        <p:txBody>
          <a:bodyPr wrap="none" fromWordArt="1">
            <a:prstTxWarp prst="textPlain">
              <a:avLst>
                <a:gd name="adj" fmla="val 50000"/>
              </a:avLst>
            </a:prstTxWarp>
          </a:bodyPr>
          <a:lstStyle/>
          <a:p>
            <a:pPr algn="ctr"/>
            <a:r>
              <a:rPr lang="el-GR" sz="2800" kern="10">
                <a:ln w="22225">
                  <a:solidFill>
                    <a:srgbClr val="374107"/>
                  </a:solidFill>
                  <a:round/>
                  <a:headEnd/>
                  <a:tailEnd/>
                </a:ln>
                <a:solidFill>
                  <a:srgbClr val="868F0F"/>
                </a:solidFill>
                <a:latin typeface="Arial Black"/>
              </a:rPr>
              <a:t>Στρατιωτικές υποχρεώσεις</a:t>
            </a:r>
          </a:p>
        </p:txBody>
      </p:sp>
      <p:sp>
        <p:nvSpPr>
          <p:cNvPr id="153602" name="Rectangle 6"/>
          <p:cNvSpPr>
            <a:spLocks noChangeArrowheads="1"/>
          </p:cNvSpPr>
          <p:nvPr/>
        </p:nvSpPr>
        <p:spPr bwMode="auto">
          <a:xfrm>
            <a:off x="468313" y="1412875"/>
            <a:ext cx="8280400" cy="2805113"/>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endParaRPr lang="el-GR" i="0"/>
          </a:p>
          <a:p>
            <a:pPr>
              <a:buClr>
                <a:srgbClr val="000000"/>
              </a:buClr>
              <a:buSzPct val="100000"/>
              <a:buFont typeface="Times New Roman" pitchFamily="18" charset="0"/>
              <a:buNone/>
            </a:pPr>
            <a:r>
              <a:rPr lang="el-GR" sz="2000" b="0" i="0">
                <a:solidFill>
                  <a:schemeClr val="tx1"/>
                </a:solidFill>
              </a:rPr>
              <a:t>Στην ηλικία των δεκαοκτώ χρόνων τα αγόρια υπηρετουν για δυο χρόνια στο στρατό. Μαθαίνουν την πολεµική τέχνη και σε περίπτωση πολέµου υπερασπίζονται την πατρίδα τους. Οι πιο πλούσιοι από τους Αθηναίους πολίτες κατατάσσονται στους οπλίτες, αυτούς που φέρουν το όπλον, την ασπίδα δηλαδή, και στους ιππείς. Πριν την αναχώρηση για τη µάχη, συνηθίζεται η οικογένεια να αποχαιρετά τον πολεµιστή µε µια τελετή, στην οποία συνήθως η µητέρα κάνει σπονδή και ο πατέρας τού παραδίδει τα όπλα.</a:t>
            </a:r>
          </a:p>
        </p:txBody>
      </p:sp>
      <p:pic>
        <p:nvPicPr>
          <p:cNvPr id="153603" name="Picture 7"/>
          <p:cNvPicPr>
            <a:picLocks noChangeAspect="1" noChangeArrowheads="1"/>
          </p:cNvPicPr>
          <p:nvPr/>
        </p:nvPicPr>
        <p:blipFill>
          <a:blip r:embed="rId3" cstate="print"/>
          <a:srcRect/>
          <a:stretch>
            <a:fillRect/>
          </a:stretch>
        </p:blipFill>
        <p:spPr bwMode="auto">
          <a:xfrm>
            <a:off x="0" y="4629150"/>
            <a:ext cx="9172575" cy="222885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WordArt 10"/>
          <p:cNvSpPr>
            <a:spLocks noChangeArrowheads="1" noChangeShapeType="1" noTextEdit="1"/>
          </p:cNvSpPr>
          <p:nvPr/>
        </p:nvSpPr>
        <p:spPr bwMode="auto">
          <a:xfrm>
            <a:off x="2843213" y="260350"/>
            <a:ext cx="3671887" cy="647700"/>
          </a:xfrm>
          <a:prstGeom prst="rect">
            <a:avLst/>
          </a:prstGeom>
        </p:spPr>
        <p:txBody>
          <a:bodyPr wrap="none" fromWordArt="1">
            <a:prstTxWarp prst="textPlain">
              <a:avLst>
                <a:gd name="adj" fmla="val 50000"/>
              </a:avLst>
            </a:prstTxWarp>
          </a:bodyPr>
          <a:lstStyle/>
          <a:p>
            <a:pPr algn="ctr"/>
            <a:r>
              <a:rPr lang="el-GR" sz="2800" kern="10">
                <a:ln w="22225">
                  <a:solidFill>
                    <a:srgbClr val="374107"/>
                  </a:solidFill>
                  <a:round/>
                  <a:headEnd/>
                  <a:tailEnd/>
                </a:ln>
                <a:solidFill>
                  <a:srgbClr val="868F0F"/>
                </a:solidFill>
                <a:latin typeface="Arial Black"/>
              </a:rPr>
              <a:t>Η κατοικία</a:t>
            </a:r>
          </a:p>
        </p:txBody>
      </p:sp>
      <p:sp>
        <p:nvSpPr>
          <p:cNvPr id="154626" name="Rectangle 11"/>
          <p:cNvSpPr>
            <a:spLocks noChangeArrowheads="1"/>
          </p:cNvSpPr>
          <p:nvPr/>
        </p:nvSpPr>
        <p:spPr bwMode="auto">
          <a:xfrm>
            <a:off x="4356100" y="1484313"/>
            <a:ext cx="4572000" cy="1069975"/>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el-GR" sz="1600" i="0">
                <a:solidFill>
                  <a:schemeClr val="tx1"/>
                </a:solidFill>
              </a:rPr>
              <a:t>Οι κάτοικοι, οι Αθηναίοι πολίτες δηλαδή µε τις οικογένειές τους, ήταν περίπου 200.000. Υπήρχαν όµως και οι ξένοι (µέτοικοι) και οι δούλοι.</a:t>
            </a:r>
          </a:p>
        </p:txBody>
      </p:sp>
      <p:sp>
        <p:nvSpPr>
          <p:cNvPr id="154627" name="Rectangle 12"/>
          <p:cNvSpPr>
            <a:spLocks noChangeArrowheads="1"/>
          </p:cNvSpPr>
          <p:nvPr/>
        </p:nvSpPr>
        <p:spPr bwMode="auto">
          <a:xfrm>
            <a:off x="4356100" y="2565400"/>
            <a:ext cx="4591050" cy="3514725"/>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el-GR" sz="1600" i="0">
                <a:solidFill>
                  <a:schemeClr val="tx1"/>
                </a:solidFill>
              </a:rPr>
              <a:t>Οι συνοικίες της Αθήνας απλώνονταν τυχαία, ανάλογα µε το χώρο και τις ανάγκες, γύρω από την Ακρόπολη που αποτελούσε το θρησκευτικό κέντρο της πόλης. Οι δρόµοι ήταν στενοί και ακανόνιστοι, χωρίς πλακόστρωση και φωτισµό. Υπήρχαν τρεις µόνο µεγάλοι δηµόσιοι δρόµοι που εξασφάλιζαν την άνετη επικοινωνία της πόλης µε το λιµάνι του Πειραιά. Τα περισσότερα σπίτια είχαν πηγάδια και στέρνες για να συγκεντρώνουν το νερό της βροχής. Σε διάφορα σηµεία της πόλης υπήρχαν κρήνες, στις οποίες το νερό έφθανε από τις πηγές του Ιλισού µέσω του Υδραγωγείου που κατασκεύασε ο Πεισίστρατος, 100 χρόνια περίπου νωρίτερα.</a:t>
            </a:r>
          </a:p>
        </p:txBody>
      </p:sp>
      <p:pic>
        <p:nvPicPr>
          <p:cNvPr id="154628" name="Picture 15"/>
          <p:cNvPicPr>
            <a:picLocks noChangeAspect="1" noChangeArrowheads="1"/>
          </p:cNvPicPr>
          <p:nvPr/>
        </p:nvPicPr>
        <p:blipFill>
          <a:blip r:embed="rId3" cstate="print"/>
          <a:srcRect/>
          <a:stretch>
            <a:fillRect/>
          </a:stretch>
        </p:blipFill>
        <p:spPr bwMode="auto">
          <a:xfrm>
            <a:off x="179388" y="1341438"/>
            <a:ext cx="4211637" cy="2784475"/>
          </a:xfrm>
          <a:prstGeom prst="rect">
            <a:avLst/>
          </a:prstGeom>
          <a:noFill/>
          <a:ln w="9525">
            <a:noFill/>
            <a:miter lim="800000"/>
            <a:headEnd/>
            <a:tailEnd/>
          </a:ln>
        </p:spPr>
      </p:pic>
      <p:pic>
        <p:nvPicPr>
          <p:cNvPr id="154629" name="Picture 16"/>
          <p:cNvPicPr>
            <a:picLocks noChangeAspect="1" noChangeArrowheads="1"/>
          </p:cNvPicPr>
          <p:nvPr/>
        </p:nvPicPr>
        <p:blipFill>
          <a:blip r:embed="rId4" cstate="print"/>
          <a:srcRect/>
          <a:stretch>
            <a:fillRect/>
          </a:stretch>
        </p:blipFill>
        <p:spPr bwMode="auto">
          <a:xfrm>
            <a:off x="179388" y="4076700"/>
            <a:ext cx="3024187" cy="2592388"/>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WordArt 4"/>
          <p:cNvSpPr>
            <a:spLocks noChangeArrowheads="1" noChangeShapeType="1" noTextEdit="1"/>
          </p:cNvSpPr>
          <p:nvPr/>
        </p:nvSpPr>
        <p:spPr bwMode="auto">
          <a:xfrm>
            <a:off x="2987675" y="404813"/>
            <a:ext cx="2952750" cy="649287"/>
          </a:xfrm>
          <a:prstGeom prst="rect">
            <a:avLst/>
          </a:prstGeom>
        </p:spPr>
        <p:txBody>
          <a:bodyPr wrap="none" fromWordArt="1">
            <a:prstTxWarp prst="textPlain">
              <a:avLst>
                <a:gd name="adj" fmla="val 50000"/>
              </a:avLst>
            </a:prstTxWarp>
          </a:bodyPr>
          <a:lstStyle/>
          <a:p>
            <a:pPr algn="ctr"/>
            <a:r>
              <a:rPr lang="el-GR" sz="2800" kern="10">
                <a:ln w="22225">
                  <a:solidFill>
                    <a:srgbClr val="374107"/>
                  </a:solidFill>
                  <a:round/>
                  <a:headEnd/>
                  <a:tailEnd/>
                </a:ln>
                <a:solidFill>
                  <a:srgbClr val="868F0F"/>
                </a:solidFill>
                <a:latin typeface="Arial Black"/>
              </a:rPr>
              <a:t>Χαιρετισμοι</a:t>
            </a:r>
          </a:p>
        </p:txBody>
      </p:sp>
      <p:sp>
        <p:nvSpPr>
          <p:cNvPr id="155650" name="Rectangle 5"/>
          <p:cNvSpPr>
            <a:spLocks noChangeArrowheads="1"/>
          </p:cNvSpPr>
          <p:nvPr/>
        </p:nvSpPr>
        <p:spPr bwMode="auto">
          <a:xfrm>
            <a:off x="4427538" y="1754188"/>
            <a:ext cx="4381500" cy="4211637"/>
          </a:xfrm>
          <a:prstGeom prst="rect">
            <a:avLst/>
          </a:prstGeom>
          <a:noFill/>
          <a:ln w="9525">
            <a:noFill/>
            <a:miter lim="800000"/>
            <a:headEnd/>
            <a:tailEnd/>
          </a:ln>
        </p:spPr>
        <p:txBody>
          <a:bodyPr anchor="ctr">
            <a:spAutoFit/>
          </a:bodyPr>
          <a:lstStyle/>
          <a:p>
            <a:pPr eaLnBrk="0" hangingPunct="0">
              <a:buClr>
                <a:srgbClr val="000000"/>
              </a:buClr>
              <a:buSzPct val="100000"/>
              <a:buFont typeface="Times New Roman" pitchFamily="18" charset="0"/>
              <a:buNone/>
            </a:pPr>
            <a:r>
              <a:rPr lang="el-GR">
                <a:solidFill>
                  <a:schemeClr val="tx1"/>
                </a:solidFill>
              </a:rPr>
              <a:t>Όταν συναντιόντουσαν δυο γνωστοί χαιρετιόνταν με μια κίνηση του χεριού. Δεν ταίριαζε να υποκλιθείς, να προσκυνήσεις κάποιον, γιατί οι περήφανοι πολίτες της Αθήνας θα το θεωρούσαν αυτό υπόλειμμα του καιρού της τυραννίας. Οι Αθηναίοι έδιναν το χέρι μονάχα όταν ορκίζονταν ή στους επίσημους αποχωρισμούς. Ο συνηθισμένος χαιρετισμός ήταν "Χαίρε!", που συνοδευόταν ορισμένες φορές από μια παρατήρηση για τον καιρό. Είναι γνωστοί επίσης και άλλοι τύποι χαιρετισμών: "Υγίαινε!", "Τα ωφέλιμα εργάζου!", "Εργάζου και ευτύχει!".</a:t>
            </a:r>
          </a:p>
        </p:txBody>
      </p:sp>
      <p:pic>
        <p:nvPicPr>
          <p:cNvPr id="155651" name="Picture 7" descr="platon-aristotelhs"/>
          <p:cNvPicPr>
            <a:picLocks noChangeAspect="1" noChangeArrowheads="1"/>
          </p:cNvPicPr>
          <p:nvPr/>
        </p:nvPicPr>
        <p:blipFill>
          <a:blip r:embed="rId3" cstate="print"/>
          <a:srcRect/>
          <a:stretch>
            <a:fillRect/>
          </a:stretch>
        </p:blipFill>
        <p:spPr bwMode="auto">
          <a:xfrm>
            <a:off x="684213" y="1341438"/>
            <a:ext cx="3457575" cy="459105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3"/>
          <p:cNvSpPr>
            <a:spLocks noGrp="1" noChangeArrowheads="1"/>
          </p:cNvSpPr>
          <p:nvPr>
            <p:ph type="body" idx="1"/>
          </p:nvPr>
        </p:nvSpPr>
        <p:spPr>
          <a:xfrm>
            <a:off x="395288" y="908050"/>
            <a:ext cx="8228012" cy="4676775"/>
          </a:xfrm>
        </p:spPr>
        <p:txBody>
          <a:bodyPr/>
          <a:lstStyle/>
          <a:p>
            <a:pPr>
              <a:buFont typeface="Times New Roman" pitchFamily="18" charset="0"/>
              <a:buNone/>
            </a:pPr>
            <a:r>
              <a:rPr lang="el-GR" sz="2000" smtClean="0">
                <a:solidFill>
                  <a:schemeClr val="tx1"/>
                </a:solidFill>
              </a:rPr>
              <a:t>     </a:t>
            </a:r>
            <a:r>
              <a:rPr lang="el-GR" sz="1600" smtClean="0">
                <a:solidFill>
                  <a:schemeClr val="tx1"/>
                </a:solidFill>
              </a:rPr>
              <a:t>Γιος του Φιλίππου από τον δήμο Κυδαθήναιον. Αθηναίος κωμικός ποιητής του 5ου αιώνα (περίπου 450 - 385 π.Χ.). Ο Αριστοφάνης είναι, μαζί με τον Εύπολη και τον Κρατίνο, ένας από τους σημαντικότερους εκπρόσωπους της περιόδου της αρχαίας αθηναϊκής κωμωδίας που χαρακτηρίζεται ως «αρχαία κωμωδία» και ο μοναδικός, του οποίου σώζονται ακέραια έργα. 5ου αιώνα π.Χ., έγραψε 46 κωμωδίες. Από αυτές σώζονται έντεκα ακέραιες, ενώ παραδίδονται 924 αποσπάσματα.</a:t>
            </a:r>
            <a:r>
              <a:rPr lang="el-GR" sz="2000" smtClean="0"/>
              <a:t> </a:t>
            </a:r>
          </a:p>
        </p:txBody>
      </p:sp>
      <p:sp>
        <p:nvSpPr>
          <p:cNvPr id="66562" name="WordArt 4"/>
          <p:cNvSpPr>
            <a:spLocks noChangeArrowheads="1" noChangeShapeType="1" noTextEdit="1"/>
          </p:cNvSpPr>
          <p:nvPr/>
        </p:nvSpPr>
        <p:spPr bwMode="auto">
          <a:xfrm>
            <a:off x="827088" y="476250"/>
            <a:ext cx="2189162" cy="268288"/>
          </a:xfrm>
          <a:prstGeom prst="rect">
            <a:avLst/>
          </a:prstGeom>
        </p:spPr>
        <p:txBody>
          <a:bodyPr wrap="none" fromWordArt="1">
            <a:prstTxWarp prst="textPlain">
              <a:avLst>
                <a:gd name="adj" fmla="val 50000"/>
              </a:avLst>
            </a:prstTxWarp>
          </a:bodyPr>
          <a:lstStyle/>
          <a:p>
            <a:pPr algn="ctr"/>
            <a:r>
              <a:rPr lang="el-GR" sz="2800" kern="10">
                <a:ln w="9525">
                  <a:solidFill>
                    <a:srgbClr val="000000"/>
                  </a:solidFill>
                  <a:round/>
                  <a:headEnd/>
                  <a:tailEnd/>
                </a:ln>
                <a:solidFill>
                  <a:schemeClr val="tx1"/>
                </a:solidFill>
                <a:latin typeface="Microsoft Sans Serif"/>
                <a:cs typeface="Microsoft Sans Serif"/>
              </a:rPr>
              <a:t>Αριστοφάνης</a:t>
            </a:r>
          </a:p>
        </p:txBody>
      </p:sp>
      <p:pic>
        <p:nvPicPr>
          <p:cNvPr id="66563" name="Picture 8" descr="Aristophanes"/>
          <p:cNvPicPr>
            <a:picLocks noChangeAspect="1" noChangeArrowheads="1"/>
          </p:cNvPicPr>
          <p:nvPr/>
        </p:nvPicPr>
        <p:blipFill>
          <a:blip r:embed="rId3" cstate="print"/>
          <a:srcRect/>
          <a:stretch>
            <a:fillRect/>
          </a:stretch>
        </p:blipFill>
        <p:spPr bwMode="auto">
          <a:xfrm>
            <a:off x="4643438" y="2636838"/>
            <a:ext cx="2676525" cy="38100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7" name="Picture 4"/>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3 - TextBox"/>
          <p:cNvSpPr txBox="1">
            <a:spLocks noChangeArrowheads="1"/>
          </p:cNvSpPr>
          <p:nvPr/>
        </p:nvSpPr>
        <p:spPr bwMode="auto">
          <a:xfrm>
            <a:off x="0" y="0"/>
            <a:ext cx="9144000" cy="1016000"/>
          </a:xfrm>
          <a:prstGeom prst="rect">
            <a:avLst/>
          </a:prstGeom>
          <a:noFill/>
          <a:ln w="9525">
            <a:noFill/>
            <a:miter lim="800000"/>
            <a:headEnd/>
            <a:tailEnd/>
          </a:ln>
        </p:spPr>
        <p:txBody>
          <a:bodyPr>
            <a:spAutoFit/>
          </a:bodyPr>
          <a:lstStyle/>
          <a:p>
            <a:pPr algn="ctr">
              <a:buClr>
                <a:srgbClr val="000000"/>
              </a:buClr>
              <a:buSzPct val="100000"/>
              <a:buFont typeface="Times New Roman" pitchFamily="18" charset="0"/>
              <a:buNone/>
            </a:pPr>
            <a:r>
              <a:rPr lang="el-GR" sz="6000"/>
              <a:t>Στρατός-Όπλα-Πόλεμος</a:t>
            </a:r>
          </a:p>
        </p:txBody>
      </p:sp>
      <p:sp>
        <p:nvSpPr>
          <p:cNvPr id="156674" name="Rectangle 1"/>
          <p:cNvSpPr>
            <a:spLocks noChangeArrowheads="1"/>
          </p:cNvSpPr>
          <p:nvPr/>
        </p:nvSpPr>
        <p:spPr bwMode="auto">
          <a:xfrm>
            <a:off x="214313" y="1071563"/>
            <a:ext cx="8643937" cy="3786187"/>
          </a:xfrm>
          <a:prstGeom prst="rect">
            <a:avLst/>
          </a:prstGeom>
          <a:noFill/>
          <a:ln w="9525">
            <a:noFill/>
            <a:miter lim="800000"/>
            <a:headEnd/>
            <a:tailEnd/>
          </a:ln>
        </p:spPr>
        <p:txBody>
          <a:bodyPr anchor="ctr">
            <a:spAutoFit/>
          </a:bodyPr>
          <a:lstStyle/>
          <a:p>
            <a:pPr defTabSz="914400"/>
            <a:r>
              <a:rPr lang="el-GR" sz="2000" b="0" i="0">
                <a:solidFill>
                  <a:schemeClr val="tx1"/>
                </a:solidFill>
                <a:latin typeface="Calibri" pitchFamily="34" charset="0"/>
                <a:ea typeface="Calibri" pitchFamily="34" charset="0"/>
                <a:cs typeface="Times New Roman" pitchFamily="18" charset="0"/>
              </a:rPr>
              <a:t>Η </a:t>
            </a:r>
            <a:r>
              <a:rPr lang="el-GR" sz="2000" i="0">
                <a:solidFill>
                  <a:schemeClr val="tx1"/>
                </a:solidFill>
                <a:latin typeface="Calibri" pitchFamily="34" charset="0"/>
                <a:ea typeface="Calibri" pitchFamily="34" charset="0"/>
                <a:cs typeface="Times New Roman" pitchFamily="18" charset="0"/>
              </a:rPr>
              <a:t>αρχαία Αθήνα</a:t>
            </a:r>
            <a:r>
              <a:rPr lang="el-GR" sz="2000" b="0" i="0">
                <a:solidFill>
                  <a:schemeClr val="tx1"/>
                </a:solidFill>
                <a:latin typeface="Calibri" pitchFamily="34" charset="0"/>
                <a:ea typeface="Calibri" pitchFamily="34" charset="0"/>
                <a:cs typeface="Times New Roman" pitchFamily="18" charset="0"/>
              </a:rPr>
              <a:t> ήταν </a:t>
            </a:r>
            <a:r>
              <a:rPr lang="el-GR" sz="2000" b="0" i="0">
                <a:solidFill>
                  <a:schemeClr val="tx1"/>
                </a:solidFill>
                <a:latin typeface="Calibri" pitchFamily="34" charset="0"/>
                <a:ea typeface="Calibri" pitchFamily="34" charset="0"/>
                <a:cs typeface="Times New Roman" pitchFamily="18" charset="0"/>
                <a:hlinkClick r:id="rId3" tooltip="Πόλις"/>
              </a:rPr>
              <a:t>πόλη-κράτος</a:t>
            </a:r>
            <a:r>
              <a:rPr lang="el-GR" sz="2000" b="0" i="0">
                <a:solidFill>
                  <a:schemeClr val="tx1"/>
                </a:solidFill>
                <a:latin typeface="Calibri" pitchFamily="34" charset="0"/>
                <a:ea typeface="Calibri" pitchFamily="34" charset="0"/>
                <a:cs typeface="Times New Roman" pitchFamily="18" charset="0"/>
              </a:rPr>
              <a:t> της αρχαίας Ελλάδας και μία από τις σημαντικότατες πόλεις του αρχαίου κόσμου γενικότερα. Τα όρια της περιλάμβαναν το μεγαλύτερο τμήμα της σημερινής Αττικής. Οι Αθηναίοι πέρα από την Αττική κυριαρχούσαν μέσω του ισχυρού τους στόλου σε έναν μεγάλο αριθμό ιωνικών αποικιών στα νησιά του Αιγαίου και στα παράλια της Μικράς Ασίας. </a:t>
            </a:r>
          </a:p>
          <a:p>
            <a:pPr defTabSz="914400"/>
            <a:r>
              <a:rPr lang="el-GR" sz="2000" b="0" i="0">
                <a:solidFill>
                  <a:schemeClr val="tx1"/>
                </a:solidFill>
                <a:latin typeface="Calibri" pitchFamily="34" charset="0"/>
                <a:ea typeface="Calibri" pitchFamily="34" charset="0"/>
                <a:cs typeface="Times New Roman" pitchFamily="18" charset="0"/>
              </a:rPr>
              <a:t>Η Αττική άλλωστε αποτελούσε και την μητρόπολη των περισσότερων ιωνικών αποικιών. Οι Αθηναίοι συνόρευαν βόρεια με τους </a:t>
            </a:r>
            <a:r>
              <a:rPr lang="el-GR" sz="2000" b="0" i="0">
                <a:solidFill>
                  <a:schemeClr val="tx1"/>
                </a:solidFill>
                <a:latin typeface="Calibri" pitchFamily="34" charset="0"/>
                <a:ea typeface="Calibri" pitchFamily="34" charset="0"/>
                <a:cs typeface="Times New Roman" pitchFamily="18" charset="0"/>
                <a:hlinkClick r:id="rId4" tooltip="Βοιωτοί"/>
              </a:rPr>
              <a:t>Βοιωτούς</a:t>
            </a:r>
            <a:r>
              <a:rPr lang="el-GR" sz="2000" b="0" i="0">
                <a:solidFill>
                  <a:schemeClr val="tx1"/>
                </a:solidFill>
                <a:latin typeface="Calibri" pitchFamily="34" charset="0"/>
                <a:ea typeface="Calibri" pitchFamily="34" charset="0"/>
                <a:cs typeface="Times New Roman" pitchFamily="18" charset="0"/>
              </a:rPr>
              <a:t> και δυτικά με τους </a:t>
            </a:r>
            <a:r>
              <a:rPr lang="el-GR" sz="2000" b="0" i="0">
                <a:solidFill>
                  <a:schemeClr val="tx1"/>
                </a:solidFill>
                <a:latin typeface="Calibri" pitchFamily="34" charset="0"/>
                <a:ea typeface="Calibri" pitchFamily="34" charset="0"/>
                <a:cs typeface="Times New Roman" pitchFamily="18" charset="0"/>
                <a:hlinkClick r:id="rId5" tooltip="Μεγαρείς"/>
              </a:rPr>
              <a:t>Μεγαρείς</a:t>
            </a:r>
            <a:r>
              <a:rPr lang="el-GR" sz="2000" b="0" i="0">
                <a:solidFill>
                  <a:schemeClr val="tx1"/>
                </a:solidFill>
                <a:latin typeface="Calibri" pitchFamily="34" charset="0"/>
                <a:ea typeface="Calibri" pitchFamily="34" charset="0"/>
                <a:cs typeface="Times New Roman" pitchFamily="18" charset="0"/>
              </a:rPr>
              <a:t>, με τους οποίους βρίσκονταν συχνά σε σύγκρουση. Η αρχαία Αθήνα πρωταγωνίστησε στους </a:t>
            </a:r>
            <a:r>
              <a:rPr lang="el-GR" sz="2000" b="0" i="0">
                <a:solidFill>
                  <a:schemeClr val="tx1"/>
                </a:solidFill>
                <a:latin typeface="Calibri" pitchFamily="34" charset="0"/>
                <a:ea typeface="Calibri" pitchFamily="34" charset="0"/>
                <a:cs typeface="Times New Roman" pitchFamily="18" charset="0"/>
                <a:hlinkClick r:id="rId6" tooltip="Περσικοί πόλεμοι"/>
              </a:rPr>
              <a:t>Περσικούς πολέμους</a:t>
            </a:r>
            <a:r>
              <a:rPr lang="el-GR" sz="2000" b="0" i="0">
                <a:solidFill>
                  <a:schemeClr val="tx1"/>
                </a:solidFill>
                <a:latin typeface="Calibri" pitchFamily="34" charset="0"/>
                <a:ea typeface="Calibri" pitchFamily="34" charset="0"/>
                <a:cs typeface="Times New Roman" pitchFamily="18" charset="0"/>
              </a:rPr>
              <a:t>, ηγήθηκε της </a:t>
            </a:r>
            <a:r>
              <a:rPr lang="el-GR" sz="2000" b="0" i="0">
                <a:solidFill>
                  <a:schemeClr val="tx1"/>
                </a:solidFill>
                <a:latin typeface="Calibri" pitchFamily="34" charset="0"/>
                <a:ea typeface="Calibri" pitchFamily="34" charset="0"/>
                <a:cs typeface="Times New Roman" pitchFamily="18" charset="0"/>
                <a:hlinkClick r:id="rId7" tooltip="Δηλιακή Συμμαχία"/>
              </a:rPr>
              <a:t>συμμαχίας της Δήλου</a:t>
            </a:r>
            <a:r>
              <a:rPr lang="el-GR" sz="2000" b="0" i="0">
                <a:solidFill>
                  <a:schemeClr val="tx1"/>
                </a:solidFill>
                <a:latin typeface="Calibri" pitchFamily="34" charset="0"/>
                <a:ea typeface="Calibri" pitchFamily="34" charset="0"/>
                <a:cs typeface="Times New Roman" pitchFamily="18" charset="0"/>
              </a:rPr>
              <a:t>, καθώς και της μιας από τις δύο συμμαχίες οι οποίες συγκρούστηκαν κατά τον </a:t>
            </a:r>
            <a:r>
              <a:rPr lang="el-GR" sz="2000" b="0" i="0">
                <a:solidFill>
                  <a:schemeClr val="tx1"/>
                </a:solidFill>
                <a:latin typeface="Calibri" pitchFamily="34" charset="0"/>
                <a:ea typeface="Calibri" pitchFamily="34" charset="0"/>
                <a:cs typeface="Times New Roman" pitchFamily="18" charset="0"/>
                <a:hlinkClick r:id="rId8" tooltip="Πελοποννησιακός πόλεμος"/>
              </a:rPr>
              <a:t>Πελοποννησιακό πόλεμο</a:t>
            </a:r>
            <a:r>
              <a:rPr lang="el-GR" sz="2000" b="0" i="0">
                <a:solidFill>
                  <a:schemeClr val="tx1"/>
                </a:solidFill>
                <a:latin typeface="Calibri" pitchFamily="34" charset="0"/>
                <a:ea typeface="Calibri" pitchFamily="34" charset="0"/>
                <a:cs typeface="Times New Roman" pitchFamily="18" charset="0"/>
              </a:rPr>
              <a:t>.</a:t>
            </a:r>
            <a:endParaRPr lang="el-GR" sz="2000" b="0" i="0">
              <a:solidFill>
                <a:schemeClr val="tx1"/>
              </a:solidFill>
              <a:ea typeface="Calibri" pitchFamily="34" charset="0"/>
              <a:cs typeface="Arial" charset="0"/>
            </a:endParaRPr>
          </a:p>
        </p:txBody>
      </p:sp>
    </p:spTree>
  </p:cSld>
  <p:clrMapOvr>
    <a:masterClrMapping/>
  </p:clrMapOvr>
  <p:transition>
    <p:wheel spokes="8"/>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85786" y="357166"/>
            <a:ext cx="7484549" cy="923330"/>
          </a:xfrm>
          <a:prstGeom prst="rect">
            <a:avLst/>
          </a:prstGeom>
          <a:noFill/>
        </p:spPr>
        <p:txBody>
          <a:bodyPr wrap="none">
            <a:spAutoFit/>
          </a:bodyPr>
          <a:lstStyle/>
          <a:p>
            <a:pPr algn="ctr">
              <a:buClr>
                <a:srgbClr val="000000"/>
              </a:buClr>
              <a:buSzPct val="100000"/>
              <a:buFont typeface="Times New Roman" pitchFamily="18" charset="0"/>
              <a:buNone/>
              <a:defRPr/>
            </a:pPr>
            <a:r>
              <a:rPr lang="el-GR" sz="5400"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Ναυμαχία Σαλαμίνας</a:t>
            </a:r>
          </a:p>
        </p:txBody>
      </p:sp>
      <p:sp>
        <p:nvSpPr>
          <p:cNvPr id="157698" name="2 - Ορθογώνιο"/>
          <p:cNvSpPr>
            <a:spLocks noChangeArrowheads="1"/>
          </p:cNvSpPr>
          <p:nvPr/>
        </p:nvSpPr>
        <p:spPr bwMode="auto">
          <a:xfrm>
            <a:off x="285750" y="1500188"/>
            <a:ext cx="8643938" cy="3970337"/>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el-GR"/>
              <a:t>Ο Ελληνικός στόλος στο Αρτεμίσιο, όταν έλαβε πληροφορίες για τον μεγάλο αριθμό του Περσικού στόλου, άφησε το πόστο του και έπλευσε στα στενά του Ευρίπου, ανάμεσα στην Εύβοια και Βοιωτία. </a:t>
            </a:r>
            <a:br>
              <a:rPr lang="el-GR"/>
            </a:br>
            <a:r>
              <a:rPr lang="el-GR"/>
              <a:t>Ο Περσικός στόλος, αφού έπλευσε νότια  στον Θερμαϊκό κόλπο, έφθασε στο νησί της Σκιάθου και αγκυροβόλησε στις Σέπιας, κατά μήκος της ακτής της Μαγνησίας. Ο τεράστιος αυτός στόλος αποτελείτο από 200 Αιγυπτιακές τριήρεις, 150 Κυπριακές, 300 από την Φοινίκη και Παλαιστίνη, 100 πλοία είχαν προσφέρει οι Ιωνικές πόλεις, 100 η Κυλικεία, 100 από τον Ελλήσποντο και τα υπόλοιπα από πολλές άλλες πόλεις. Το σύνολο του Περσικού στόλου ήταν 1207 πλοία, υποστηριζόμενος από άλλα 3000 μικρότερα πλοιάρια. Οι μάχιμοι άνδρες στις τριήρεις ήταν περίπου 36,000 και με τους κωπηλάτες 240,000. Οι Έλληνες, κατά μήκος των ακτών της Θράκης και των νήσων, συνεισέφεραν 120 πλοία.</a:t>
            </a:r>
            <a:br>
              <a:rPr lang="el-GR"/>
            </a:br>
            <a:endParaRPr lang="el-GR"/>
          </a:p>
        </p:txBody>
      </p:sp>
    </p:spTree>
  </p:cSld>
  <p:clrMapOvr>
    <a:masterClrMapping/>
  </p:clrMapOvr>
  <p:transition>
    <p:wheel spokes="8"/>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1" name="Picture 2" descr="http://1.bp.blogspot.com/_F6CO8amyU5g/Sr-jgExz3YI/AAAAAAAAAGA/6sksEcw2hs0/s400/%CF%83%CE%B1%CE%BB%CE%B1%CE%BC%CE%B9%CE%BD%CE%B1.jpg"/>
          <p:cNvPicPr>
            <a:picLocks noChangeAspect="1" noChangeArrowheads="1"/>
          </p:cNvPicPr>
          <p:nvPr/>
        </p:nvPicPr>
        <p:blipFill>
          <a:blip r:embed="rId3" cstate="print"/>
          <a:srcRect/>
          <a:stretch>
            <a:fillRect/>
          </a:stretch>
        </p:blipFill>
        <p:spPr bwMode="auto">
          <a:xfrm>
            <a:off x="0" y="0"/>
            <a:ext cx="9144000" cy="6865938"/>
          </a:xfrm>
          <a:prstGeom prst="rect">
            <a:avLst/>
          </a:prstGeom>
          <a:noFill/>
          <a:ln w="9525">
            <a:noFill/>
            <a:miter lim="800000"/>
            <a:headEnd/>
            <a:tailEnd/>
          </a:ln>
        </p:spPr>
      </p:pic>
      <p:sp>
        <p:nvSpPr>
          <p:cNvPr id="5" name="4 - Ορθογώνιο"/>
          <p:cNvSpPr/>
          <p:nvPr/>
        </p:nvSpPr>
        <p:spPr>
          <a:xfrm>
            <a:off x="214282" y="571480"/>
            <a:ext cx="8429684" cy="4524315"/>
          </a:xfrm>
          <a:prstGeom prst="rect">
            <a:avLst/>
          </a:prstGeom>
        </p:spPr>
        <p:txBody>
          <a:bodyPr>
            <a:spAutoFit/>
          </a:bodyPr>
          <a:lstStyle/>
          <a:p>
            <a:pPr>
              <a:buClr>
                <a:srgbClr val="000000"/>
              </a:buClr>
              <a:buSzPct val="100000"/>
              <a:buFont typeface="Times New Roman" pitchFamily="18" charset="0"/>
              <a:buNone/>
              <a:defRPr/>
            </a:pPr>
            <a:r>
              <a:rPr lang="el-GR" dirty="0">
                <a:ln w="24500" cmpd="tri">
                  <a:solidFill>
                    <a:schemeClr val="tx1"/>
                  </a:solidFill>
                  <a:prstDash val="solid"/>
                  <a:miter lim="800000"/>
                </a:ln>
                <a:solidFill>
                  <a:schemeClr val="tx1"/>
                </a:solidFill>
                <a:effectLst>
                  <a:outerShdw blurRad="38100" dist="38100" dir="7020000" algn="tl">
                    <a:schemeClr val="bg1">
                      <a:alpha val="35000"/>
                    </a:schemeClr>
                  </a:outerShdw>
                </a:effectLst>
              </a:rPr>
              <a:t>Όταν ο Περσικός στόλος αγκυροβόλησε στα παράλια της Μαγνησίας, μια τρομερή θύελλα, η οποία κράτησε για τρεις μέρες, κατέστρεψε 400 πλοία και σχεδόν όλα από τα μικρότερα πλοιάρια. Αυτό το συμβάν έδωσε θάρρος στον Ελληνικό στόλο και επέστρεψε στον Αρτεμίσιο. Όταν η καταιγίδα πέρασε, ο Περσικός στόλος έπλευσε γύρω από τον Παγασητικό κόλπο και αγκυροβόλησε στην Αφέτη. Δεκαπέντε πλοία, τα οποία είχαν παραμείνει πίσω και είχαν χάσει τον προσανατολισμό τους, νομίζοντας ότι ο Ελληνικός στόλος στο Αρτεμίσιο ήταν δικός τους, όταν πλησίασαν αιχμαλωτίσθηκαν. Αλλά όταν ο Περσικός στόλος τους πλησίασε, οι Έλληνες βλέποντας τον μεγάλο αριθμό των Περσικών πλοίων ήθελαν να φύγουν από την περιοχή. Με δυσκολία οι </a:t>
            </a:r>
            <a:r>
              <a:rPr lang="el-GR" dirty="0" err="1">
                <a:ln w="24500" cmpd="tri">
                  <a:solidFill>
                    <a:schemeClr val="tx1"/>
                  </a:solidFill>
                  <a:prstDash val="solid"/>
                  <a:miter lim="800000"/>
                </a:ln>
                <a:solidFill>
                  <a:schemeClr val="tx1"/>
                </a:solidFill>
                <a:effectLst>
                  <a:outerShdw blurRad="38100" dist="38100" dir="7020000" algn="tl">
                    <a:schemeClr val="bg1">
                      <a:alpha val="35000"/>
                    </a:schemeClr>
                  </a:outerShdw>
                </a:effectLst>
              </a:rPr>
              <a:t>Ευβοιείς</a:t>
            </a:r>
            <a:r>
              <a:rPr lang="el-GR" dirty="0">
                <a:ln w="24500" cmpd="tri">
                  <a:solidFill>
                    <a:schemeClr val="tx1"/>
                  </a:solidFill>
                  <a:prstDash val="solid"/>
                  <a:miter lim="800000"/>
                </a:ln>
                <a:solidFill>
                  <a:schemeClr val="tx1"/>
                </a:solidFill>
                <a:effectLst>
                  <a:outerShdw blurRad="38100" dist="38100" dir="7020000" algn="tl">
                    <a:schemeClr val="bg1">
                      <a:alpha val="35000"/>
                    </a:schemeClr>
                  </a:outerShdw>
                </a:effectLst>
              </a:rPr>
              <a:t>, οι οποίοι μετέφεραν τις γυναίκες τους και τα παιδιά τους, τους έπεισαν να παραμείνουν και να αντιμετωπίσουν τον εχθρό εκεί.</a:t>
            </a:r>
            <a:br>
              <a:rPr lang="el-GR" dirty="0">
                <a:ln w="24500" cmpd="tri">
                  <a:solidFill>
                    <a:schemeClr val="tx1"/>
                  </a:solidFill>
                  <a:prstDash val="solid"/>
                  <a:miter lim="800000"/>
                </a:ln>
                <a:solidFill>
                  <a:schemeClr val="tx1"/>
                </a:solidFill>
                <a:effectLst>
                  <a:outerShdw blurRad="38100" dist="38100" dir="7020000" algn="tl">
                    <a:schemeClr val="bg1">
                      <a:alpha val="35000"/>
                    </a:schemeClr>
                  </a:outerShdw>
                </a:effectLst>
              </a:rPr>
            </a:br>
            <a:r>
              <a:rPr lang="el-GR" dirty="0">
                <a:ln w="24500" cmpd="tri">
                  <a:solidFill>
                    <a:schemeClr val="tx1"/>
                  </a:solidFill>
                  <a:prstDash val="solid"/>
                  <a:miter lim="800000"/>
                </a:ln>
                <a:solidFill>
                  <a:schemeClr val="tx1"/>
                </a:solidFill>
                <a:effectLst>
                  <a:outerShdw blurRad="38100" dist="38100" dir="7020000" algn="tl">
                    <a:schemeClr val="bg1">
                      <a:alpha val="35000"/>
                    </a:schemeClr>
                  </a:outerShdw>
                </a:effectLst>
              </a:rPr>
              <a:t>Οι Πέρσες απέστειλαν αμέσως 200 πλοία, τα οποία έπλευσαν γύρω από την Εύβοια, για να καταλάβουν τον Εύριπο, ακριβώς πίσω από τον Ελληνικό στόλο και να εμποδίσουν την διαφυγή τους. </a:t>
            </a:r>
          </a:p>
        </p:txBody>
      </p:sp>
    </p:spTree>
  </p:cSld>
  <p:clrMapOvr>
    <a:masterClrMapping/>
  </p:clrMapOvr>
  <p:transition>
    <p:wheel spokes="8"/>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1 - Ορθογώνιο"/>
          <p:cNvSpPr>
            <a:spLocks noChangeArrowheads="1"/>
          </p:cNvSpPr>
          <p:nvPr/>
        </p:nvSpPr>
        <p:spPr bwMode="auto">
          <a:xfrm>
            <a:off x="357188" y="571500"/>
            <a:ext cx="8286750" cy="4800600"/>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el-GR">
                <a:solidFill>
                  <a:schemeClr val="tx1"/>
                </a:solidFill>
              </a:rPr>
              <a:t>Οι Έλληνες, οι οποίοι ειδοποιήθηκαν για την Περσική κίνηση από τον έξοχο δύτη Σκυλλία της Σκιώνος, αποφάσισαν να αποπλεύσουν κατά την διάρκεια της νύχτας στον Εύριπο, για να τα αντιμετωπίσουν. Αλλά το απόγευμα έγινε αλλαγή στο σχέδιο και επετέθησαν στο κύριο σώμα του Περσικού στόλου. Η μάχη κράτησε αρκετές ώρες και οι Έλληνες συνέλαβαν 30 Περσικά πλοία, ενώ οι Πέρσες κατέλαβαν μόνο ένα Λιμναίο. Κατά την διάρκεια της νύχτας, οι Πέρσες είχαν άλλη μια κακοτυχία. Μια σφοδρή θύελλα κατέστρεψε τα 200 πλοία που είχαν σταλεί στον Εύριπο και έπλεαν στα επικίνδυνα παράλια, της περιοχής Τρύπες. Πολλά πλοία από το κύριο σώμα του στόλου επίσης καταστράφηκαν, αλλά αυτό δεν εμπόδισε τους Πέρσες να δώσουν και άλλη μάχη, δύο μέρες αργότερα. Μια μέρα πριν από την μάχη, 53 Αθηναϊκές τριήρεις ήλθαν και ενώθηκαν με τον Ελληνικό στόλο. Η ναυμαχία ήταν σκληρή και κράτησε ολόκληρη την ημέρα, με απώλειες μεγάλες και από τις δύο πλευρές. Όταν ήλθαν τα νέα, ότι οι Θερμοπύλες έπεσαν στους Πέρσες, τα Ελληνικά πλοία έπλευσαν για την Σαλαμίνα. </a:t>
            </a:r>
            <a:br>
              <a:rPr lang="el-GR">
                <a:solidFill>
                  <a:schemeClr val="tx1"/>
                </a:solidFill>
              </a:rPr>
            </a:br>
            <a:endParaRPr lang="el-GR">
              <a:solidFill>
                <a:schemeClr val="tx1"/>
              </a:solidFill>
            </a:endParaRPr>
          </a:p>
        </p:txBody>
      </p:sp>
    </p:spTree>
  </p:cSld>
  <p:clrMapOvr>
    <a:masterClrMapping/>
  </p:clrMapOvr>
  <p:transition>
    <p:wheel spokes="8"/>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00034" y="357166"/>
            <a:ext cx="8133893" cy="923330"/>
          </a:xfrm>
          <a:prstGeom prst="rect">
            <a:avLst/>
          </a:prstGeom>
          <a:noFill/>
        </p:spPr>
        <p:txBody>
          <a:bodyPr wrap="none">
            <a:spAutoFit/>
          </a:bodyPr>
          <a:lstStyle/>
          <a:p>
            <a:pPr algn="ctr">
              <a:buClr>
                <a:srgbClr val="000000"/>
              </a:buClr>
              <a:buSzPct val="100000"/>
              <a:buFont typeface="Times New Roman" pitchFamily="18" charset="0"/>
              <a:buNone/>
              <a:defRPr/>
            </a:pPr>
            <a:r>
              <a:rPr lang="el-GR" sz="5400"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Τα χρόνια του Περικλή</a:t>
            </a:r>
          </a:p>
        </p:txBody>
      </p:sp>
      <p:sp>
        <p:nvSpPr>
          <p:cNvPr id="160770" name="Rectangle 1"/>
          <p:cNvSpPr>
            <a:spLocks noChangeArrowheads="1"/>
          </p:cNvSpPr>
          <p:nvPr/>
        </p:nvSpPr>
        <p:spPr bwMode="auto">
          <a:xfrm>
            <a:off x="214313" y="1196975"/>
            <a:ext cx="5857875" cy="5661025"/>
          </a:xfrm>
          <a:prstGeom prst="rect">
            <a:avLst/>
          </a:prstGeom>
          <a:noFill/>
          <a:ln w="9525">
            <a:noFill/>
            <a:miter lim="800000"/>
            <a:headEnd/>
            <a:tailEnd/>
          </a:ln>
        </p:spPr>
        <p:txBody>
          <a:bodyPr anchor="ctr">
            <a:spAutoFit/>
          </a:bodyPr>
          <a:lstStyle/>
          <a:p>
            <a:pPr algn="ctr" defTabSz="914400"/>
            <a:r>
              <a:rPr lang="el-GR" sz="1400" b="0" i="0">
                <a:solidFill>
                  <a:schemeClr val="tx1"/>
                </a:solidFill>
                <a:latin typeface="Helvetica" pitchFamily="34" charset="0"/>
                <a:ea typeface="Times New Roman" pitchFamily="18" charset="0"/>
                <a:cs typeface="Arial" charset="0"/>
              </a:rPr>
              <a:t>Όταν ο Περσικός στρατός έφυγε από την Ελλάδα, οι κάτοικοι των Ελληνικών πόλεων γύρισαν στα σπίτια τους. Οι Αθηναίοι, οι οποίοι βρισκόταν στην Τροιζηνία, Αίγινα και Σαλαμίνα, μετά την μάχη των Πλαταιών γύρισαν και βρήκαν την πόλη τους τελείως κατεστραμμένη και την ύπαιθρο ερημωμένη. Άρχισαν αμέσως να ξαναχτίζουν την πόλη και να υψώνουν τείχη (478 π.Χ.). Οι Αιγινήτες αμέσως ειδοποίησαν τους Σπαρτιάτες, οι οποίοι με το πρόσχημα ότι οι οχυρώσεις θα βοηθούσαν τους Πέρσες σε μια άλλη εκστρατεία τους, πρότειναν στους Αθηναίους να γκρεμίσουν τα τείχη. Φυσικά η Σπάρτη φοβόταν μόνο την ανερχόμενη δύναμη της Αθήνας. </a:t>
            </a:r>
            <a:br>
              <a:rPr lang="el-GR" sz="1400" b="0" i="0">
                <a:solidFill>
                  <a:schemeClr val="tx1"/>
                </a:solidFill>
                <a:latin typeface="Helvetica" pitchFamily="34" charset="0"/>
                <a:ea typeface="Times New Roman" pitchFamily="18" charset="0"/>
                <a:cs typeface="Arial" charset="0"/>
              </a:rPr>
            </a:br>
            <a:r>
              <a:rPr lang="el-GR" sz="1400" b="0" i="0">
                <a:solidFill>
                  <a:schemeClr val="tx1"/>
                </a:solidFill>
                <a:latin typeface="Helvetica" pitchFamily="34" charset="0"/>
                <a:ea typeface="Times New Roman" pitchFamily="18" charset="0"/>
                <a:cs typeface="Arial" charset="0"/>
              </a:rPr>
              <a:t>Ο Θεμιστοκλής τότε επινόησε ένα σχέδιο και ως πρέσβης μαζί με τον </a:t>
            </a:r>
            <a:r>
              <a:rPr lang="el-GR" sz="1400" b="0">
                <a:solidFill>
                  <a:schemeClr val="tx1"/>
                </a:solidFill>
                <a:latin typeface="Helvetica" pitchFamily="34" charset="0"/>
                <a:ea typeface="Times New Roman" pitchFamily="18" charset="0"/>
                <a:cs typeface="Arial" charset="0"/>
              </a:rPr>
              <a:t>Αριστείδη</a:t>
            </a:r>
            <a:r>
              <a:rPr lang="el-GR" sz="1400" b="0" i="0">
                <a:solidFill>
                  <a:schemeClr val="tx1"/>
                </a:solidFill>
                <a:latin typeface="Helvetica" pitchFamily="34" charset="0"/>
                <a:ea typeface="Times New Roman" pitchFamily="18" charset="0"/>
                <a:cs typeface="Arial" charset="0"/>
              </a:rPr>
              <a:t> και τον </a:t>
            </a:r>
            <a:r>
              <a:rPr lang="el-GR" sz="1400" b="0">
                <a:solidFill>
                  <a:schemeClr val="tx1"/>
                </a:solidFill>
                <a:latin typeface="Helvetica" pitchFamily="34" charset="0"/>
                <a:ea typeface="Times New Roman" pitchFamily="18" charset="0"/>
                <a:cs typeface="Arial" charset="0"/>
              </a:rPr>
              <a:t>Αμβρωνίχο</a:t>
            </a:r>
            <a:r>
              <a:rPr lang="el-GR" sz="1400" b="0" i="0">
                <a:solidFill>
                  <a:schemeClr val="tx1"/>
                </a:solidFill>
                <a:latin typeface="Helvetica" pitchFamily="34" charset="0"/>
                <a:ea typeface="Times New Roman" pitchFamily="18" charset="0"/>
                <a:cs typeface="Arial" charset="0"/>
              </a:rPr>
              <a:t>, πήγε στην Σπάρτη, αφήνοντας εντολή στους Αθηναίους να χτίσουν τα τείχη κατά την διάρκεια της απουσίας του, όσο το δυνατόν πιο γρήγορα. Στην Σπάρτη, χρησιμοποίησε όλη την διπλωματία του για να κερδίσει χρόνο και όταν οι Αθηναίοι, οι οποίοι εργάζονταν στα τείχη, νύχτα και μέρα, άνδρες και γυναίκες, τον ειδοποίησαν ότι η δουλειά είχε σχεδόν τελειώσει, το ανακοίνωσε στους Σπαρτιάτες, οι οποίοι δεν μπορούσαν να κάνουν τίποτα πλέον, παρά να το δεχθούν. Αν και τα τείχη κτίσθηκαν μόνο στο μισό ύψος από αυτό που προβλεπόταν (υψώθηκαν μόνο 18 μέτρα), προστάτευαν την πόλη και ο Θεμιστοκλής ξεκίνησε το μακρόχρονο και μεγαλεπήβολο σχέδιο του να κάνει την Αθήνα την μεγαλύτερη ναυτική και εμπορική δύναμη της Ελλάδος. Το σχέδιο του ήταν να κατασκευάζει 20 τριήρεις κάθε χρόνο και να δημιουργήσει αποικία στην Ιταλία, αλλά δεν πρόλαβε να το τελειώσει.</a:t>
            </a:r>
            <a:endParaRPr lang="el-GR" sz="2000" b="0" i="0">
              <a:solidFill>
                <a:schemeClr val="tx1"/>
              </a:solidFill>
              <a:ea typeface="Times New Roman" pitchFamily="18" charset="0"/>
              <a:cs typeface="Arial" charset="0"/>
            </a:endParaRPr>
          </a:p>
        </p:txBody>
      </p:sp>
      <p:pic>
        <p:nvPicPr>
          <p:cNvPr id="160771" name="Picture 3" descr="http://1.bp.blogspot.com/_Bxi7xlOKUNM/S13AojY7SRI/AAAAAAAAANY/UdRqgHku_S4/s320/pericles.jpg"/>
          <p:cNvPicPr>
            <a:picLocks noChangeAspect="1" noChangeArrowheads="1"/>
          </p:cNvPicPr>
          <p:nvPr/>
        </p:nvPicPr>
        <p:blipFill>
          <a:blip r:embed="rId3" cstate="print"/>
          <a:srcRect/>
          <a:stretch>
            <a:fillRect/>
          </a:stretch>
        </p:blipFill>
        <p:spPr bwMode="auto">
          <a:xfrm>
            <a:off x="6215063" y="2000250"/>
            <a:ext cx="2095500" cy="30480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4"/>
          <p:cNvSpPr>
            <a:spLocks noChangeArrowheads="1" noChangeShapeType="1" noTextEdit="1"/>
          </p:cNvSpPr>
          <p:nvPr/>
        </p:nvSpPr>
        <p:spPr bwMode="auto">
          <a:xfrm>
            <a:off x="611560" y="476672"/>
            <a:ext cx="6912768" cy="647700"/>
          </a:xfrm>
          <a:prstGeom prst="rect">
            <a:avLst/>
          </a:prstGeom>
        </p:spPr>
        <p:txBody>
          <a:bodyPr wrap="none" fromWordArt="1">
            <a:prstTxWarp prst="textPlain">
              <a:avLst>
                <a:gd name="adj" fmla="val 50000"/>
              </a:avLst>
            </a:prstTxWarp>
          </a:bodyPr>
          <a:lstStyle/>
          <a:p>
            <a:pPr algn="ctr"/>
            <a:r>
              <a:rPr lang="el-GR" sz="3600" kern="10" dirty="0" smtClean="0">
                <a:ln w="22225">
                  <a:solidFill>
                    <a:srgbClr val="374107"/>
                  </a:solidFill>
                  <a:round/>
                  <a:headEnd/>
                  <a:tailEnd/>
                </a:ln>
                <a:solidFill>
                  <a:srgbClr val="868F0F"/>
                </a:solidFill>
                <a:latin typeface="Arial Black"/>
              </a:rPr>
              <a:t>Εργάστηκαν με αλφαβητική σειρά οι μαθητές: </a:t>
            </a:r>
            <a:endParaRPr lang="el-GR" sz="3600" kern="10" dirty="0">
              <a:ln w="22225">
                <a:solidFill>
                  <a:srgbClr val="374107"/>
                </a:solidFill>
                <a:round/>
                <a:headEnd/>
                <a:tailEnd/>
              </a:ln>
              <a:solidFill>
                <a:srgbClr val="868F0F"/>
              </a:solidFill>
              <a:latin typeface="Arial Black"/>
            </a:endParaRPr>
          </a:p>
        </p:txBody>
      </p:sp>
      <p:sp>
        <p:nvSpPr>
          <p:cNvPr id="3" name="2 - TextBox"/>
          <p:cNvSpPr txBox="1"/>
          <p:nvPr/>
        </p:nvSpPr>
        <p:spPr>
          <a:xfrm>
            <a:off x="611560" y="1484784"/>
            <a:ext cx="3744416" cy="5078313"/>
          </a:xfrm>
          <a:prstGeom prst="rect">
            <a:avLst/>
          </a:prstGeom>
          <a:noFill/>
        </p:spPr>
        <p:txBody>
          <a:bodyPr wrap="square" rtlCol="0">
            <a:spAutoFit/>
          </a:bodyPr>
          <a:lstStyle/>
          <a:p>
            <a:r>
              <a:rPr lang="el-GR" dirty="0" smtClean="0"/>
              <a:t>Αγγελόπουλος Φίλιππος</a:t>
            </a:r>
          </a:p>
          <a:p>
            <a:r>
              <a:rPr lang="el-GR" dirty="0" smtClean="0"/>
              <a:t>Αθανασίου Αναστασία</a:t>
            </a:r>
          </a:p>
          <a:p>
            <a:r>
              <a:rPr lang="el-GR" dirty="0" smtClean="0"/>
              <a:t>Αθανασοπούλου Μαρία</a:t>
            </a:r>
          </a:p>
          <a:p>
            <a:r>
              <a:rPr lang="el-GR" dirty="0" err="1" smtClean="0"/>
              <a:t>Αναστασιάδου</a:t>
            </a:r>
            <a:r>
              <a:rPr lang="el-GR" dirty="0" smtClean="0"/>
              <a:t> Σταυρούλα</a:t>
            </a:r>
          </a:p>
          <a:p>
            <a:r>
              <a:rPr lang="el-GR" dirty="0" err="1" smtClean="0"/>
              <a:t>Ανωγιάτη</a:t>
            </a:r>
            <a:r>
              <a:rPr lang="el-GR" dirty="0" smtClean="0"/>
              <a:t> Νικολέτα</a:t>
            </a:r>
          </a:p>
          <a:p>
            <a:r>
              <a:rPr lang="el-GR" dirty="0" err="1" smtClean="0"/>
              <a:t>Αρχοντής</a:t>
            </a:r>
            <a:r>
              <a:rPr lang="el-GR" dirty="0" smtClean="0"/>
              <a:t> Κων/νος</a:t>
            </a:r>
          </a:p>
          <a:p>
            <a:r>
              <a:rPr lang="el-GR" dirty="0" err="1" smtClean="0"/>
              <a:t>Αχτσή</a:t>
            </a:r>
            <a:r>
              <a:rPr lang="el-GR" dirty="0" smtClean="0"/>
              <a:t> Κων/να</a:t>
            </a:r>
          </a:p>
          <a:p>
            <a:r>
              <a:rPr lang="el-GR" dirty="0" err="1" smtClean="0"/>
              <a:t>Βαλλιανάτος</a:t>
            </a:r>
            <a:r>
              <a:rPr lang="el-GR" dirty="0" smtClean="0"/>
              <a:t> Θοδωρής</a:t>
            </a:r>
          </a:p>
          <a:p>
            <a:r>
              <a:rPr lang="el-GR" dirty="0" err="1" smtClean="0"/>
              <a:t>Βούκατζης</a:t>
            </a:r>
            <a:r>
              <a:rPr lang="el-GR" dirty="0" smtClean="0"/>
              <a:t> Ραφαήλ</a:t>
            </a:r>
          </a:p>
          <a:p>
            <a:r>
              <a:rPr lang="el-GR" dirty="0" smtClean="0"/>
              <a:t>Γρίβας Γιάννης</a:t>
            </a:r>
          </a:p>
          <a:p>
            <a:r>
              <a:rPr lang="el-GR" dirty="0" err="1" smtClean="0"/>
              <a:t>Δεβεσιάδης</a:t>
            </a:r>
            <a:r>
              <a:rPr lang="el-GR" dirty="0" smtClean="0"/>
              <a:t> Σταύρος</a:t>
            </a:r>
          </a:p>
          <a:p>
            <a:r>
              <a:rPr lang="el-GR" dirty="0" err="1" smtClean="0"/>
              <a:t>Δεράτσα</a:t>
            </a:r>
            <a:r>
              <a:rPr lang="el-GR" dirty="0" smtClean="0"/>
              <a:t> Κων/να</a:t>
            </a:r>
          </a:p>
          <a:p>
            <a:r>
              <a:rPr lang="el-GR" dirty="0" smtClean="0"/>
              <a:t>Δημητρακόπουλος Φίλιππος</a:t>
            </a:r>
          </a:p>
          <a:p>
            <a:r>
              <a:rPr lang="el-GR" dirty="0" smtClean="0"/>
              <a:t>Δήμος Χρήστος</a:t>
            </a:r>
          </a:p>
          <a:p>
            <a:r>
              <a:rPr lang="el-GR" dirty="0" err="1" smtClean="0"/>
              <a:t>Ελεζάι</a:t>
            </a:r>
            <a:r>
              <a:rPr lang="el-GR" dirty="0" smtClean="0"/>
              <a:t> Παναγιώτης</a:t>
            </a:r>
          </a:p>
          <a:p>
            <a:r>
              <a:rPr lang="el-GR" dirty="0" err="1" smtClean="0"/>
              <a:t>Εξαρχουλέας</a:t>
            </a:r>
            <a:r>
              <a:rPr lang="el-GR" dirty="0" smtClean="0"/>
              <a:t> Κων/νος-Αντώνης</a:t>
            </a:r>
          </a:p>
          <a:p>
            <a:r>
              <a:rPr lang="el-GR" dirty="0" smtClean="0"/>
              <a:t>Ζαχαριάδης </a:t>
            </a:r>
            <a:r>
              <a:rPr lang="el-GR" dirty="0" err="1" smtClean="0"/>
              <a:t>Πάρης</a:t>
            </a:r>
            <a:endParaRPr lang="el-GR" dirty="0" smtClean="0"/>
          </a:p>
          <a:p>
            <a:r>
              <a:rPr lang="el-GR" dirty="0" smtClean="0"/>
              <a:t>Θωμόπουλος Γιώργος</a:t>
            </a:r>
          </a:p>
        </p:txBody>
      </p:sp>
      <p:sp>
        <p:nvSpPr>
          <p:cNvPr id="4" name="3 - TextBox"/>
          <p:cNvSpPr txBox="1"/>
          <p:nvPr/>
        </p:nvSpPr>
        <p:spPr>
          <a:xfrm>
            <a:off x="5148064" y="1484784"/>
            <a:ext cx="3672408" cy="1477328"/>
          </a:xfrm>
          <a:prstGeom prst="rect">
            <a:avLst/>
          </a:prstGeom>
          <a:noFill/>
        </p:spPr>
        <p:txBody>
          <a:bodyPr wrap="square" rtlCol="0">
            <a:spAutoFit/>
          </a:bodyPr>
          <a:lstStyle/>
          <a:p>
            <a:r>
              <a:rPr lang="el-GR" dirty="0" err="1" smtClean="0"/>
              <a:t>Καραβίτη</a:t>
            </a:r>
            <a:r>
              <a:rPr lang="el-GR" dirty="0" smtClean="0"/>
              <a:t> Κλεοπάτρα</a:t>
            </a:r>
          </a:p>
          <a:p>
            <a:r>
              <a:rPr lang="el-GR" dirty="0" err="1" smtClean="0"/>
              <a:t>Καραδήμας</a:t>
            </a:r>
            <a:r>
              <a:rPr lang="el-GR" dirty="0" smtClean="0"/>
              <a:t> Απόστολος</a:t>
            </a:r>
          </a:p>
          <a:p>
            <a:r>
              <a:rPr lang="el-GR" dirty="0" err="1" smtClean="0"/>
              <a:t>Καρανικόλας</a:t>
            </a:r>
            <a:r>
              <a:rPr lang="el-GR" dirty="0" smtClean="0"/>
              <a:t> Γιάννης</a:t>
            </a:r>
          </a:p>
          <a:p>
            <a:r>
              <a:rPr lang="el-GR" dirty="0" err="1" smtClean="0"/>
              <a:t>Κικίλιας</a:t>
            </a:r>
            <a:r>
              <a:rPr lang="el-GR" dirty="0" smtClean="0"/>
              <a:t> Άρης</a:t>
            </a:r>
          </a:p>
          <a:p>
            <a:r>
              <a:rPr lang="el-GR" dirty="0" err="1" smtClean="0"/>
              <a:t>Κοντοδήμα</a:t>
            </a:r>
            <a:r>
              <a:rPr lang="el-GR" dirty="0" smtClean="0"/>
              <a:t> Δήμητρα</a:t>
            </a:r>
            <a:endParaRPr lang="el-GR" dirty="0"/>
          </a:p>
        </p:txBody>
      </p:sp>
      <p:sp>
        <p:nvSpPr>
          <p:cNvPr id="5" name="4 - TextBox"/>
          <p:cNvSpPr txBox="1"/>
          <p:nvPr/>
        </p:nvSpPr>
        <p:spPr>
          <a:xfrm>
            <a:off x="4932040" y="3645024"/>
            <a:ext cx="3672408" cy="923330"/>
          </a:xfrm>
          <a:prstGeom prst="rect">
            <a:avLst/>
          </a:prstGeom>
          <a:noFill/>
        </p:spPr>
        <p:txBody>
          <a:bodyPr wrap="square" rtlCol="0">
            <a:spAutoFit/>
          </a:bodyPr>
          <a:lstStyle/>
          <a:p>
            <a:r>
              <a:rPr lang="el-GR" dirty="0" smtClean="0"/>
              <a:t>Επιμέλεια – Οργάνωση:</a:t>
            </a:r>
          </a:p>
          <a:p>
            <a:r>
              <a:rPr lang="el-GR" dirty="0" smtClean="0"/>
              <a:t>Αθανασοπούλου Μαρία</a:t>
            </a:r>
          </a:p>
          <a:p>
            <a:r>
              <a:rPr lang="el-GR" dirty="0" err="1" smtClean="0"/>
              <a:t>Εξαρχουλέας</a:t>
            </a:r>
            <a:r>
              <a:rPr lang="el-GR" dirty="0" smtClean="0"/>
              <a:t> Κων/νος-Αντώνης</a:t>
            </a:r>
            <a:endParaRPr lang="el-GR"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nstantia"/>
        <a:ea typeface="Arial Unicode MS"/>
        <a:cs typeface="Arial Unicode MS"/>
      </a:majorFont>
      <a:minorFont>
        <a:latin typeface="Constantia"/>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1" i="1" u="none" strike="noStrike" cap="none" normalizeH="0" baseline="0" smtClean="0">
            <a:ln>
              <a:noFill/>
            </a:ln>
            <a:solidFill>
              <a:schemeClr val="bg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1" i="1" u="none" strike="noStrike" cap="none" normalizeH="0" baseline="0" smtClean="0">
            <a:ln>
              <a:noFill/>
            </a:ln>
            <a:solidFill>
              <a:schemeClr val="bg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nstantia"/>
        <a:ea typeface="Arial Unicode MS"/>
        <a:cs typeface="Arial Unicode MS"/>
      </a:majorFont>
      <a:minorFont>
        <a:latin typeface="Constantia"/>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1" i="1" u="none" strike="noStrike" cap="none" normalizeH="0" baseline="0" smtClean="0">
            <a:ln>
              <a:noFill/>
            </a:ln>
            <a:solidFill>
              <a:schemeClr val="bg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1" i="1" u="none" strike="noStrike" cap="none" normalizeH="0" baseline="0" smtClean="0">
            <a:ln>
              <a:noFill/>
            </a:ln>
            <a:solidFill>
              <a:schemeClr val="bg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nstantia"/>
        <a:ea typeface="Arial Unicode MS"/>
        <a:cs typeface="Arial Unicode MS"/>
      </a:majorFont>
      <a:minorFont>
        <a:latin typeface="Constantia"/>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1" i="1" u="none" strike="noStrike" cap="none" normalizeH="0" baseline="0" smtClean="0">
            <a:ln>
              <a:noFill/>
            </a:ln>
            <a:solidFill>
              <a:schemeClr val="bg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1" i="1" u="none" strike="noStrike" cap="none" normalizeH="0" baseline="0" smtClean="0">
            <a:ln>
              <a:noFill/>
            </a:ln>
            <a:solidFill>
              <a:schemeClr val="bg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nstantia"/>
        <a:ea typeface="Arial Unicode MS"/>
        <a:cs typeface="Arial Unicode MS"/>
      </a:majorFont>
      <a:minorFont>
        <a:latin typeface="Constantia"/>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1" i="1" u="none" strike="noStrike" cap="none" normalizeH="0" baseline="0" smtClean="0">
            <a:ln>
              <a:noFill/>
            </a:ln>
            <a:solidFill>
              <a:schemeClr val="bg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1" i="1" u="none" strike="noStrike" cap="none" normalizeH="0" baseline="0" smtClean="0">
            <a:ln>
              <a:noFill/>
            </a:ln>
            <a:solidFill>
              <a:schemeClr val="bg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929</TotalTime>
  <Words>8358</Words>
  <Application>Microsoft Office PowerPoint</Application>
  <PresentationFormat>Προβολή στην οθόνη (4:3)</PresentationFormat>
  <Paragraphs>404</Paragraphs>
  <Slides>96</Slides>
  <Notes>96</Notes>
  <HiddenSlides>0</HiddenSlides>
  <MMClips>0</MMClips>
  <ScaleCrop>false</ScaleCrop>
  <HeadingPairs>
    <vt:vector size="4" baseType="variant">
      <vt:variant>
        <vt:lpstr>Θέμα</vt:lpstr>
      </vt:variant>
      <vt:variant>
        <vt:i4>4</vt:i4>
      </vt:variant>
      <vt:variant>
        <vt:lpstr>Τίτλοι διαφανειών</vt:lpstr>
      </vt:variant>
      <vt:variant>
        <vt:i4>96</vt:i4>
      </vt:variant>
    </vt:vector>
  </HeadingPairs>
  <TitlesOfParts>
    <vt:vector size="100" baseType="lpstr">
      <vt:lpstr>Default Design</vt:lpstr>
      <vt:lpstr>1_Default Design</vt:lpstr>
      <vt:lpstr>2_Default Design</vt:lpstr>
      <vt:lpstr>3_Default Design</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lpstr>Διαφάνεια 54</vt:lpstr>
      <vt:lpstr>Διαφάνεια 55</vt:lpstr>
      <vt:lpstr>Διαφάνεια 56</vt:lpstr>
      <vt:lpstr>Διαφάνεια 57</vt:lpstr>
      <vt:lpstr>Διαφάνεια 58</vt:lpstr>
      <vt:lpstr>Διαφάνεια 59</vt:lpstr>
      <vt:lpstr>Διαφάνεια 60</vt:lpstr>
      <vt:lpstr>Διαφάνεια 61</vt:lpstr>
      <vt:lpstr>Διαφάνεια 62</vt:lpstr>
      <vt:lpstr>Διαφάνεια 63</vt:lpstr>
      <vt:lpstr>Διαφάνεια 64</vt:lpstr>
      <vt:lpstr>Διαφάνεια 65</vt:lpstr>
      <vt:lpstr>Διαφάνεια 66</vt:lpstr>
      <vt:lpstr>Διαφάνεια 67</vt:lpstr>
      <vt:lpstr>Διαφάνεια 68</vt:lpstr>
      <vt:lpstr>Διαφάνεια 69</vt:lpstr>
      <vt:lpstr>Διαφάνεια 70</vt:lpstr>
      <vt:lpstr>Διαφάνεια 71</vt:lpstr>
      <vt:lpstr>Διαφάνεια 72</vt:lpstr>
      <vt:lpstr>Διαφάνεια 73</vt:lpstr>
      <vt:lpstr>Διαφάνεια 74</vt:lpstr>
      <vt:lpstr>Διαφάνεια 75</vt:lpstr>
      <vt:lpstr>Διαφάνεια 76</vt:lpstr>
      <vt:lpstr>Διαφάνεια 77</vt:lpstr>
      <vt:lpstr>Διαφάνεια 78</vt:lpstr>
      <vt:lpstr>Διαφάνεια 79</vt:lpstr>
      <vt:lpstr>Διαφάνεια 80</vt:lpstr>
      <vt:lpstr>Διαφάνεια 81</vt:lpstr>
      <vt:lpstr>Διαφάνεια 82</vt:lpstr>
      <vt:lpstr>Διαφάνεια 83</vt:lpstr>
      <vt:lpstr>Διαφάνεια 84</vt:lpstr>
      <vt:lpstr>Διαφάνεια 85</vt:lpstr>
      <vt:lpstr>Διαφάνεια 86</vt:lpstr>
      <vt:lpstr>Διαφάνεια 87</vt:lpstr>
      <vt:lpstr>Διαφάνεια 88</vt:lpstr>
      <vt:lpstr>Διαφάνεια 89</vt:lpstr>
      <vt:lpstr>Διαφάνεια 90</vt:lpstr>
      <vt:lpstr>Διαφάνεια 91</vt:lpstr>
      <vt:lpstr>Διαφάνεια 92</vt:lpstr>
      <vt:lpstr>Διαφάνεια 93</vt:lpstr>
      <vt:lpstr>Διαφάνεια 94</vt:lpstr>
      <vt:lpstr>Διαφάνεια 95</vt:lpstr>
      <vt:lpstr>Διαφάνεια 96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petros</dc:creator>
  <cp:lastModifiedBy>geosem</cp:lastModifiedBy>
  <cp:revision>63</cp:revision>
  <cp:lastPrinted>1601-01-01T00:00:00Z</cp:lastPrinted>
  <dcterms:created xsi:type="dcterms:W3CDTF">2009-10-25T14:03:54Z</dcterms:created>
  <dcterms:modified xsi:type="dcterms:W3CDTF">2013-01-25T02:31:48Z</dcterms:modified>
</cp:coreProperties>
</file>